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6"/>
  </p:notesMasterIdLst>
  <p:handoutMasterIdLst>
    <p:handoutMasterId r:id="rId37"/>
  </p:handoutMasterIdLst>
  <p:sldIdLst>
    <p:sldId id="782" r:id="rId2"/>
    <p:sldId id="783" r:id="rId3"/>
    <p:sldId id="1356" r:id="rId4"/>
    <p:sldId id="1357" r:id="rId5"/>
    <p:sldId id="1358" r:id="rId6"/>
    <p:sldId id="1359" r:id="rId7"/>
    <p:sldId id="1360" r:id="rId8"/>
    <p:sldId id="1361" r:id="rId9"/>
    <p:sldId id="1385" r:id="rId10"/>
    <p:sldId id="1362" r:id="rId11"/>
    <p:sldId id="1363" r:id="rId12"/>
    <p:sldId id="1364" r:id="rId13"/>
    <p:sldId id="1365" r:id="rId14"/>
    <p:sldId id="1366" r:id="rId15"/>
    <p:sldId id="1367" r:id="rId16"/>
    <p:sldId id="1368" r:id="rId17"/>
    <p:sldId id="1369" r:id="rId18"/>
    <p:sldId id="1370" r:id="rId19"/>
    <p:sldId id="1371" r:id="rId20"/>
    <p:sldId id="1372" r:id="rId21"/>
    <p:sldId id="1373" r:id="rId22"/>
    <p:sldId id="1374" r:id="rId23"/>
    <p:sldId id="1375" r:id="rId24"/>
    <p:sldId id="1376" r:id="rId25"/>
    <p:sldId id="1377" r:id="rId26"/>
    <p:sldId id="1387" r:id="rId27"/>
    <p:sldId id="1378" r:id="rId28"/>
    <p:sldId id="1379" r:id="rId29"/>
    <p:sldId id="1380" r:id="rId30"/>
    <p:sldId id="1381" r:id="rId31"/>
    <p:sldId id="1382" r:id="rId32"/>
    <p:sldId id="1383" r:id="rId33"/>
    <p:sldId id="1386" r:id="rId34"/>
    <p:sldId id="1384" r:id="rId35"/>
  </p:sldIdLst>
  <p:sldSz cx="9144000" cy="6858000" type="screen4x3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292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0E4"/>
    <a:srgbClr val="AE7C65"/>
    <a:srgbClr val="D0ECD8"/>
    <a:srgbClr val="D4EFFD"/>
    <a:srgbClr val="F27712"/>
    <a:srgbClr val="FF9900"/>
    <a:srgbClr val="FF9999"/>
    <a:srgbClr val="A46B5B"/>
    <a:srgbClr val="FF0000"/>
    <a:srgbClr val="33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31" autoAdjust="0"/>
    <p:restoredTop sz="96909" autoAdjust="0"/>
  </p:normalViewPr>
  <p:slideViewPr>
    <p:cSldViewPr>
      <p:cViewPr varScale="1">
        <p:scale>
          <a:sx n="114" d="100"/>
          <a:sy n="114" d="100"/>
        </p:scale>
        <p:origin x="-1776" y="-96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07077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2784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9" y="878381"/>
            <a:ext cx="1521449" cy="519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243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899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4005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77232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33019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30255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350972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cdata2.tsherpa.co.kr/tsherpa/MultiMedia/Flash/2020/curri/index.html?flashxmlnum=yuni4856&amp;classa=A8-C1-31-MM-MM-04-02-03-0-0-0-0&amp;classno=MM_31_04/suh_0301_01_0003/suh_0301_01_0003_204_1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cdata2.tsherpa.co.kr/tsherpa/MultiMedia/Flash/2020/curri/index.html?flashxmlnum=youblue86&amp;classa=A8-C1-31-MM-MM-04-02-03-0-0-0-0&amp;classno=MM_31_04/suh_0301_01_0003/suh_0301_01_0003_301_1.html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1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1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hyperlink" Target="https://cdata2.tsherpa.co.kr/tsherpa/MultiMedia/Flash/2020/curri/index.html?flashxmlnum=yuni4856&amp;classa=A8-C1-31-MM-MM-04-02-03-0-0-0-0&amp;classno=MM_31_04/suh_0301_01_0003/suh_0301_01_0003_401_1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cdata2.tsherpa.co.kr/tsherpa/MultiMedia/Flash/2020/curri/index.html?flashxmlnum=yuni4856&amp;classa=A8-C1-31-MM-MM-04-02-03-0-0-0-0&amp;classno=MM_31_04/suh_0301_01_0003/suh_0301_01_0003_401_1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37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hyperlink" Target="https://cdata2.tsherpa.co.kr/tsherpa/MultiMedia/Flash/2020/curri/index.html?flashxmlnum=yuni4856&amp;classa=A8-C1-31-MM-MM-04-02-03-0-0-0-0&amp;classno=MM_31_04/suh_0301_01_0003/suh_0301_01_0003_401_1.html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.png"/><Relationship Id="rId7" Type="http://schemas.openxmlformats.org/officeDocument/2006/relationships/image" Target="../media/image4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33.png"/><Relationship Id="rId4" Type="http://schemas.openxmlformats.org/officeDocument/2006/relationships/image" Target="../media/image40.png"/><Relationship Id="rId9" Type="http://schemas.openxmlformats.org/officeDocument/2006/relationships/hyperlink" Target="https://cdata2.tsherpa.co.kr/tsherpa/MultiMedia/Flash/2020/curri/index.html?flashxmlnum=yuni4856&amp;classa=A8-C1-31-MM-MM-04-02-03-0-0-0-0&amp;classno=MM_31_04/suh_0301_01_0003/suh_0301_01_0003_401_1.html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.png"/><Relationship Id="rId7" Type="http://schemas.openxmlformats.org/officeDocument/2006/relationships/image" Target="../media/image4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34.png"/><Relationship Id="rId4" Type="http://schemas.openxmlformats.org/officeDocument/2006/relationships/image" Target="../media/image40.png"/><Relationship Id="rId9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png"/><Relationship Id="rId7" Type="http://schemas.openxmlformats.org/officeDocument/2006/relationships/image" Target="../media/image4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48.png"/><Relationship Id="rId4" Type="http://schemas.openxmlformats.org/officeDocument/2006/relationships/hyperlink" Target="https://cdata2.tsherpa.co.kr/tsherpa/MultiMedia/Flash/2020/curri/index.html?flashxmlnum=yuni4856&amp;classa=A8-C1-31-MM-MM-04-02-03-0-0-0-0&amp;classno=MM_31_04/suh_0301_01_0003/suh_0301_01_0003_401_1.html" TargetMode="External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hyperlink" Target="https://cdata2.tsherpa.co.kr/tsherpa/MultiMedia/Flash/2020/curri/index.html?flashxmlnum=tsherpa&amp;classa=A8-C1-41-SS-SS-04-01-02-03-0-0-0&amp;classno=SS_41_04/so_0401_0102_0004/so_0401_0102_0004_204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47122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03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842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92601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4301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9216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2021.12.30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유청훈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2021.12.31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김윤희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2022.1.2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2022.1.3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수정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김윤희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379463"/>
              </p:ext>
            </p:extLst>
          </p:nvPr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176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080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수학팀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유청훈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948862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4995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suh_p_0301_01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03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덧셈을 알아볼까요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(2)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suh_p_0301_01_0003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7482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err="1">
                <a:latin typeface="맑은 고딕" pitchFamily="50" charset="-127"/>
                <a:ea typeface="맑은 고딕" pitchFamily="50" charset="-127"/>
              </a:rPr>
              <a:t>드론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 축구 경기를 보러 온 사람은 모두 몇 명인지 알아봅시다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285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약물 추가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" name="TextBox 43"/>
          <p:cNvSpPr txBox="1"/>
          <p:nvPr/>
        </p:nvSpPr>
        <p:spPr>
          <a:xfrm>
            <a:off x="389043" y="1700808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어떻게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구할 수 있을지 이야기해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3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suh_p_0301_01_0003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덧셈을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651" y="5231608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4985375" y="1388227"/>
            <a:ext cx="630741" cy="255591"/>
          </a:xfrm>
          <a:prstGeom prst="rect">
            <a:avLst/>
          </a:prstGeom>
          <a:solidFill>
            <a:srgbClr val="AE7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물음 </a:t>
            </a:r>
            <a:r>
              <a:rPr lang="en-US" altLang="ko-KR" sz="1100" b="1" dirty="0" smtClean="0"/>
              <a:t>2</a:t>
            </a:r>
            <a:endParaRPr lang="ko-KR" altLang="en-US" sz="1100" b="1" dirty="0"/>
          </a:p>
        </p:txBody>
      </p:sp>
      <p:sp>
        <p:nvSpPr>
          <p:cNvPr id="24" name="직사각형 23"/>
          <p:cNvSpPr/>
          <p:nvPr/>
        </p:nvSpPr>
        <p:spPr>
          <a:xfrm>
            <a:off x="4314035" y="1385398"/>
            <a:ext cx="630741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물음 </a:t>
            </a:r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25" name="직사각형 24"/>
          <p:cNvSpPr/>
          <p:nvPr/>
        </p:nvSpPr>
        <p:spPr>
          <a:xfrm>
            <a:off x="6317523" y="1388227"/>
            <a:ext cx="630741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물음 </a:t>
            </a:r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26" name="직사각형 25"/>
          <p:cNvSpPr/>
          <p:nvPr/>
        </p:nvSpPr>
        <p:spPr>
          <a:xfrm>
            <a:off x="5646183" y="1376772"/>
            <a:ext cx="630741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물음 </a:t>
            </a:r>
            <a:r>
              <a:rPr lang="en-US" altLang="ko-KR" sz="1100" b="1" dirty="0" smtClean="0"/>
              <a:t>3</a:t>
            </a:r>
            <a:endParaRPr lang="ko-KR" altLang="en-US" sz="1100" b="1" dirty="0"/>
          </a:p>
        </p:txBody>
      </p:sp>
      <p:sp>
        <p:nvSpPr>
          <p:cNvPr id="27" name="타원 26"/>
          <p:cNvSpPr/>
          <p:nvPr/>
        </p:nvSpPr>
        <p:spPr>
          <a:xfrm>
            <a:off x="1063332" y="225853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744976" y="507410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59870" y="2443375"/>
            <a:ext cx="451396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모형을 이용해 구할 수 있습니다</a:t>
            </a:r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115" y="2554984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70" y="2468651"/>
            <a:ext cx="396848" cy="318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614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7482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err="1">
                <a:latin typeface="맑은 고딕" pitchFamily="50" charset="-127"/>
                <a:ea typeface="맑은 고딕" pitchFamily="50" charset="-127"/>
              </a:rPr>
              <a:t>드론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 축구 경기를 보러 온 사람은 모두 몇 명인지 알아봅시다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708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4985375" y="1388227"/>
            <a:ext cx="630741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물음 </a:t>
            </a:r>
            <a:r>
              <a:rPr lang="en-US" altLang="ko-KR" sz="1100" b="1" dirty="0" smtClean="0"/>
              <a:t>2</a:t>
            </a:r>
            <a:endParaRPr lang="ko-KR" altLang="en-US" sz="1100" b="1" dirty="0"/>
          </a:p>
        </p:txBody>
      </p:sp>
      <p:sp>
        <p:nvSpPr>
          <p:cNvPr id="37" name="TextBox 43"/>
          <p:cNvSpPr txBox="1"/>
          <p:nvPr/>
        </p:nvSpPr>
        <p:spPr>
          <a:xfrm>
            <a:off x="389043" y="1700808"/>
            <a:ext cx="6519789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드론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축구 경기를 보러 온 사람은 모두 몇 명인지 구하는 식을 써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3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suh_p_0301_01_0003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덧셈을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3000948" y="2462100"/>
            <a:ext cx="127427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132+129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791" y="2771580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651" y="5231608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타원 53"/>
          <p:cNvSpPr/>
          <p:nvPr/>
        </p:nvSpPr>
        <p:spPr>
          <a:xfrm>
            <a:off x="5790382" y="508555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4314035" y="1385398"/>
            <a:ext cx="630741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물음 </a:t>
            </a:r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0" name="직사각형 59"/>
          <p:cNvSpPr/>
          <p:nvPr/>
        </p:nvSpPr>
        <p:spPr>
          <a:xfrm>
            <a:off x="6317523" y="1388227"/>
            <a:ext cx="630741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물음 </a:t>
            </a:r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61" name="직사각형 60"/>
          <p:cNvSpPr/>
          <p:nvPr/>
        </p:nvSpPr>
        <p:spPr>
          <a:xfrm>
            <a:off x="5646183" y="1376772"/>
            <a:ext cx="630741" cy="255591"/>
          </a:xfrm>
          <a:prstGeom prst="rect">
            <a:avLst/>
          </a:prstGeom>
          <a:solidFill>
            <a:srgbClr val="AE7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물음 </a:t>
            </a:r>
            <a:r>
              <a:rPr lang="en-US" altLang="ko-KR" sz="1100" b="1" dirty="0" smtClean="0"/>
              <a:t>3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39023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0395" y="2219529"/>
            <a:ext cx="6399857" cy="3906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65312" y="894492"/>
            <a:ext cx="6918956" cy="7482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err="1">
                <a:latin typeface="맑은 고딕" pitchFamily="50" charset="-127"/>
                <a:ea typeface="맑은 고딕" pitchFamily="50" charset="-127"/>
              </a:rPr>
              <a:t>드론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 축구 경기를 보러 온 사람은 모두 몇 명인지 알아봅시다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40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예 약물 추가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텍스트는 예 약물 안쪽으로 들여쓰기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천재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교과서 캐릭터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처음에 캐릭터가 가운데 있음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캐릭터 또는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말줄임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버튼을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클릭하면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캐릭터의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좌우측으로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말풍선이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나타나고 내레이션이 나옴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4985375" y="1388227"/>
            <a:ext cx="630741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물음 </a:t>
            </a:r>
            <a:r>
              <a:rPr lang="en-US" altLang="ko-KR" sz="1100" b="1" dirty="0" smtClean="0"/>
              <a:t>2</a:t>
            </a:r>
            <a:endParaRPr lang="ko-KR" altLang="en-US" sz="1100" b="1" dirty="0"/>
          </a:p>
        </p:txBody>
      </p:sp>
      <p:sp>
        <p:nvSpPr>
          <p:cNvPr id="37" name="TextBox 43"/>
          <p:cNvSpPr txBox="1"/>
          <p:nvPr/>
        </p:nvSpPr>
        <p:spPr>
          <a:xfrm>
            <a:off x="389043" y="1700808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어떻게 계산할 수 있을까요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3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suh_p_0301_01_0003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덧셈을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651" y="5231608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타원 53"/>
          <p:cNvSpPr/>
          <p:nvPr/>
        </p:nvSpPr>
        <p:spPr>
          <a:xfrm>
            <a:off x="5790382" y="508555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4314035" y="1385398"/>
            <a:ext cx="630741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물음 </a:t>
            </a:r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0" name="직사각형 59"/>
          <p:cNvSpPr/>
          <p:nvPr/>
        </p:nvSpPr>
        <p:spPr>
          <a:xfrm>
            <a:off x="6317523" y="1388227"/>
            <a:ext cx="630741" cy="255591"/>
          </a:xfrm>
          <a:prstGeom prst="rect">
            <a:avLst/>
          </a:prstGeom>
          <a:solidFill>
            <a:srgbClr val="AE7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물음 </a:t>
            </a:r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61" name="직사각형 60"/>
          <p:cNvSpPr/>
          <p:nvPr/>
        </p:nvSpPr>
        <p:spPr>
          <a:xfrm>
            <a:off x="5646183" y="1376772"/>
            <a:ext cx="630741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물음 </a:t>
            </a:r>
            <a:r>
              <a:rPr lang="en-US" altLang="ko-KR" sz="1100" b="1" dirty="0" smtClean="0"/>
              <a:t>3</a:t>
            </a:r>
            <a:endParaRPr lang="ko-KR" altLang="en-US" sz="1100" b="1" dirty="0"/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331" y="2283793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52" y="2266144"/>
            <a:ext cx="396848" cy="318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타원 25"/>
          <p:cNvSpPr/>
          <p:nvPr/>
        </p:nvSpPr>
        <p:spPr>
          <a:xfrm>
            <a:off x="198602" y="212763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14890" y="2769106"/>
            <a:ext cx="6399857" cy="66767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85" y="2800180"/>
            <a:ext cx="396848" cy="318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타원 35"/>
          <p:cNvSpPr/>
          <p:nvPr/>
        </p:nvSpPr>
        <p:spPr>
          <a:xfrm>
            <a:off x="181861" y="279091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10454" y="2240868"/>
            <a:ext cx="59297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모형을 이용해 계산할 수 있습니다</a:t>
            </a:r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661" y="3154475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직사각형 38"/>
          <p:cNvSpPr/>
          <p:nvPr/>
        </p:nvSpPr>
        <p:spPr>
          <a:xfrm>
            <a:off x="863600" y="2800180"/>
            <a:ext cx="59297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자리 수끼리 더하여 적고</a:t>
            </a:r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계산 결과를 구할 수 있습니다</a:t>
            </a:r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584" y="4221088"/>
            <a:ext cx="1354460" cy="135446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732" y="4221088"/>
            <a:ext cx="1368152" cy="1368152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66169" y="4154854"/>
            <a:ext cx="396256" cy="348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808" y="4041068"/>
            <a:ext cx="396256" cy="348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타원 41"/>
          <p:cNvSpPr/>
          <p:nvPr/>
        </p:nvSpPr>
        <p:spPr>
          <a:xfrm>
            <a:off x="4894926" y="529713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576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0395" y="2219529"/>
            <a:ext cx="6399857" cy="3906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65312" y="894492"/>
            <a:ext cx="6918956" cy="7482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err="1">
                <a:latin typeface="맑은 고딕" pitchFamily="50" charset="-127"/>
                <a:ea typeface="맑은 고딕" pitchFamily="50" charset="-127"/>
              </a:rPr>
              <a:t>드론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 축구 경기를 보러 온 사람은 모두 몇 명인지 알아봅시다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093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캐릭터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캐릭터 또는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말줄임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버튼을 클릭하면 좌측에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말풍선이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나타나고 내레이션이 나옴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보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캐릭터 또는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말줄임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버튼을 클릭하면 우측에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말풍선이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나타나고 내레이션이 나옴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재클릭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사라지고 내레이션 멈춤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재클릭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사라지고 내레이션 멈춤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4985375" y="1388227"/>
            <a:ext cx="630741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물음 </a:t>
            </a:r>
            <a:r>
              <a:rPr lang="en-US" altLang="ko-KR" sz="1100" b="1" dirty="0" smtClean="0"/>
              <a:t>2</a:t>
            </a:r>
            <a:endParaRPr lang="ko-KR" altLang="en-US" sz="1100" b="1" dirty="0"/>
          </a:p>
        </p:txBody>
      </p:sp>
      <p:sp>
        <p:nvSpPr>
          <p:cNvPr id="37" name="TextBox 43"/>
          <p:cNvSpPr txBox="1"/>
          <p:nvPr/>
        </p:nvSpPr>
        <p:spPr>
          <a:xfrm>
            <a:off x="389043" y="1700808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어떻게 계산할 수 있을까요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3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suh_p_0301_01_0003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덧셈을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651" y="5231608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직사각형 57"/>
          <p:cNvSpPr/>
          <p:nvPr/>
        </p:nvSpPr>
        <p:spPr>
          <a:xfrm>
            <a:off x="4314035" y="1385398"/>
            <a:ext cx="630741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물음 </a:t>
            </a:r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0" name="직사각형 59"/>
          <p:cNvSpPr/>
          <p:nvPr/>
        </p:nvSpPr>
        <p:spPr>
          <a:xfrm>
            <a:off x="6317523" y="1388227"/>
            <a:ext cx="630741" cy="255591"/>
          </a:xfrm>
          <a:prstGeom prst="rect">
            <a:avLst/>
          </a:prstGeom>
          <a:solidFill>
            <a:srgbClr val="AE7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물음 </a:t>
            </a:r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61" name="직사각형 60"/>
          <p:cNvSpPr/>
          <p:nvPr/>
        </p:nvSpPr>
        <p:spPr>
          <a:xfrm>
            <a:off x="5646183" y="1376772"/>
            <a:ext cx="630741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물음 </a:t>
            </a:r>
            <a:r>
              <a:rPr lang="en-US" altLang="ko-KR" sz="1100" b="1" dirty="0" smtClean="0"/>
              <a:t>3</a:t>
            </a:r>
            <a:endParaRPr lang="ko-KR" altLang="en-US" sz="1100" b="1" dirty="0"/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331" y="2283793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52" y="2266144"/>
            <a:ext cx="396848" cy="318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414890" y="2769106"/>
            <a:ext cx="6399857" cy="66767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85" y="2800180"/>
            <a:ext cx="396848" cy="318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직사각형 37"/>
          <p:cNvSpPr/>
          <p:nvPr/>
        </p:nvSpPr>
        <p:spPr>
          <a:xfrm>
            <a:off x="910454" y="2240868"/>
            <a:ext cx="59297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모형을 이용해 계산할 수 있습니다</a:t>
            </a:r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661" y="3154475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직사각형 38"/>
          <p:cNvSpPr/>
          <p:nvPr/>
        </p:nvSpPr>
        <p:spPr>
          <a:xfrm>
            <a:off x="863600" y="2800180"/>
            <a:ext cx="59297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자리 수끼리 더하여 적고</a:t>
            </a:r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계산 결과를 구할 수 있습니다</a:t>
            </a:r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584" y="4221088"/>
            <a:ext cx="1354460" cy="135446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732" y="4221088"/>
            <a:ext cx="1368152" cy="1368152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모서리가 둥근 사각형 설명선 41"/>
          <p:cNvSpPr/>
          <p:nvPr/>
        </p:nvSpPr>
        <p:spPr>
          <a:xfrm>
            <a:off x="178171" y="3522306"/>
            <a:ext cx="1980220" cy="1185312"/>
          </a:xfrm>
          <a:prstGeom prst="wedgeRoundRectCallout">
            <a:avLst>
              <a:gd name="adj1" fmla="val 38171"/>
              <a:gd name="adj2" fmla="val 61786"/>
              <a:gd name="adj3" fmla="val 16667"/>
            </a:avLst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290294" y="3595682"/>
            <a:ext cx="17559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+mn-ea"/>
                <a:ea typeface="+mn-ea"/>
              </a:rPr>
              <a:t>나는 지난 시간에 배운 것처럼</a:t>
            </a:r>
            <a:r>
              <a:rPr lang="en-US" altLang="ko-KR" sz="1600" dirty="0">
                <a:latin typeface="+mn-ea"/>
                <a:ea typeface="+mn-ea"/>
              </a:rPr>
              <a:t> </a:t>
            </a:r>
            <a:endParaRPr lang="en-US" altLang="ko-KR" sz="1600" dirty="0" smtClean="0">
              <a:latin typeface="+mn-ea"/>
              <a:ea typeface="+mn-ea"/>
            </a:endParaRPr>
          </a:p>
          <a:p>
            <a:pPr algn="ctr"/>
            <a:r>
              <a:rPr lang="ko-KR" altLang="en-US" sz="1600" dirty="0" smtClean="0">
                <a:latin typeface="+mn-ea"/>
                <a:ea typeface="+mn-ea"/>
              </a:rPr>
              <a:t>같은 자리의 수를</a:t>
            </a:r>
            <a:endParaRPr lang="en-US" altLang="ko-KR" sz="1600" dirty="0" smtClean="0">
              <a:latin typeface="+mn-ea"/>
              <a:ea typeface="+mn-ea"/>
            </a:endParaRPr>
          </a:p>
          <a:p>
            <a:pPr algn="ctr"/>
            <a:r>
              <a:rPr lang="ko-KR" altLang="en-US" sz="1600" dirty="0" smtClean="0">
                <a:latin typeface="+mn-ea"/>
                <a:ea typeface="+mn-ea"/>
              </a:rPr>
              <a:t>더해 볼 거야</a:t>
            </a:r>
            <a:r>
              <a:rPr lang="en-US" altLang="ko-KR" sz="1600" dirty="0">
                <a:latin typeface="+mn-ea"/>
                <a:ea typeface="+mn-ea"/>
              </a:rPr>
              <a:t>!</a:t>
            </a:r>
            <a:endParaRPr lang="en-US" altLang="ko-KR" sz="1600" dirty="0" smtClean="0">
              <a:latin typeface="+mn-ea"/>
              <a:ea typeface="+mn-ea"/>
            </a:endParaRPr>
          </a:p>
        </p:txBody>
      </p:sp>
      <p:sp>
        <p:nvSpPr>
          <p:cNvPr id="49" name="모서리가 둥근 사각형 설명선 48"/>
          <p:cNvSpPr/>
          <p:nvPr/>
        </p:nvSpPr>
        <p:spPr>
          <a:xfrm>
            <a:off x="4932040" y="3486224"/>
            <a:ext cx="1980220" cy="1185312"/>
          </a:xfrm>
          <a:prstGeom prst="wedgeRoundRectCallout">
            <a:avLst>
              <a:gd name="adj1" fmla="val -41356"/>
              <a:gd name="adj2" fmla="val 66786"/>
              <a:gd name="adj3" fmla="val 16667"/>
            </a:avLst>
          </a:prstGeom>
          <a:noFill/>
          <a:ln w="12700">
            <a:solidFill>
              <a:srgbClr val="F496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5054912" y="3621609"/>
            <a:ext cx="17559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+mn-ea"/>
                <a:ea typeface="+mn-ea"/>
              </a:rPr>
              <a:t>그런데 일의 자리 수끼리의 합이 </a:t>
            </a:r>
            <a:r>
              <a:rPr lang="en-US" altLang="ko-KR" sz="1600" dirty="0" smtClean="0">
                <a:latin typeface="+mn-ea"/>
                <a:ea typeface="+mn-ea"/>
              </a:rPr>
              <a:t>10</a:t>
            </a:r>
            <a:r>
              <a:rPr lang="ko-KR" altLang="en-US" sz="1600" dirty="0" smtClean="0">
                <a:latin typeface="+mn-ea"/>
                <a:ea typeface="+mn-ea"/>
              </a:rPr>
              <a:t>보다 더 커</a:t>
            </a:r>
            <a:r>
              <a:rPr lang="en-US" altLang="ko-KR" sz="1600" dirty="0" smtClean="0">
                <a:latin typeface="+mn-ea"/>
                <a:ea typeface="+mn-ea"/>
              </a:rPr>
              <a:t>!</a:t>
            </a:r>
          </a:p>
        </p:txBody>
      </p:sp>
      <p:sp>
        <p:nvSpPr>
          <p:cNvPr id="51" name="직사각형 50"/>
          <p:cNvSpPr>
            <a:spLocks noChangeArrowheads="1"/>
          </p:cNvSpPr>
          <p:nvPr/>
        </p:nvSpPr>
        <p:spPr bwMode="auto">
          <a:xfrm>
            <a:off x="7078283" y="4365104"/>
            <a:ext cx="1971702" cy="1100301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 eaLnBrk="1" hangingPunct="1">
              <a:spcBef>
                <a:spcPts val="300"/>
              </a:spcBef>
            </a:pP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내레이션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캐릭터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남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초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 smtClean="0">
                <a:latin typeface="맑은 고딕" pitchFamily="50" charset="-127"/>
                <a:ea typeface="맑은 고딕" pitchFamily="50" charset="-127"/>
              </a:rPr>
              <a:t>suh_p_0301_01_0003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나는 지난 시간에 배운 것처럼 같은 자리의 수를 더해 볼 거야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!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2235033" y="41810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3592207" y="414756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3898488" y="415360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2535557" y="418325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직사각형 61"/>
          <p:cNvSpPr>
            <a:spLocks noChangeArrowheads="1"/>
          </p:cNvSpPr>
          <p:nvPr/>
        </p:nvSpPr>
        <p:spPr bwMode="auto">
          <a:xfrm>
            <a:off x="7078283" y="5603978"/>
            <a:ext cx="1971702" cy="931024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 eaLnBrk="1" hangingPunct="1">
              <a:spcBef>
                <a:spcPts val="300"/>
              </a:spcBef>
            </a:pP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내레이션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캐릭터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여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초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 smtClean="0">
                <a:latin typeface="맑은 고딕" pitchFamily="50" charset="-127"/>
                <a:ea typeface="맑은 고딕" pitchFamily="50" charset="-127"/>
              </a:rPr>
              <a:t>suh_p_0301_01_0003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그런데 일의 자리 수끼리의 합이 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보다 더 커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!</a:t>
            </a:r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808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52362" t="37399" r="3144" b="29001"/>
          <a:stretch/>
        </p:blipFill>
        <p:spPr>
          <a:xfrm>
            <a:off x="162527" y="1680117"/>
            <a:ext cx="6765595" cy="365573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5312" y="894493"/>
            <a:ext cx="6918956" cy="7343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132+129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를 어떻게 계산하는지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746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 최대한 크게 넣어주세요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 내 텍스트 지우고 텍스트를 따로 얹혀주세요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텍스트 크기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40px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이지만 한 화면에 안 들어갈 경우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38px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로 조정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자릿수는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30px.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클릭하면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DVD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내 영상을 팝업 플레이어로 재생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약물 텍스트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풀이 영상 보기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suh_p_0301_01_0003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덧셈을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직사각형 41"/>
          <p:cNvSpPr/>
          <p:nvPr/>
        </p:nvSpPr>
        <p:spPr>
          <a:xfrm>
            <a:off x="6317523" y="1373209"/>
            <a:ext cx="630741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물음 </a:t>
            </a:r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44" name="직사각형 43"/>
          <p:cNvSpPr/>
          <p:nvPr/>
        </p:nvSpPr>
        <p:spPr>
          <a:xfrm>
            <a:off x="4985375" y="1370143"/>
            <a:ext cx="630741" cy="255591"/>
          </a:xfrm>
          <a:prstGeom prst="rect">
            <a:avLst/>
          </a:prstGeom>
          <a:solidFill>
            <a:srgbClr val="AE7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보기</a:t>
            </a:r>
            <a:endParaRPr lang="ko-KR" altLang="en-US" sz="1100" b="1" dirty="0"/>
          </a:p>
        </p:txBody>
      </p:sp>
      <p:graphicFrame>
        <p:nvGraphicFramePr>
          <p:cNvPr id="45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873244"/>
              </p:ext>
            </p:extLst>
          </p:nvPr>
        </p:nvGraphicFramePr>
        <p:xfrm>
          <a:off x="755576" y="5860504"/>
          <a:ext cx="6065251" cy="457200"/>
        </p:xfrm>
        <a:graphic>
          <a:graphicData uri="http://schemas.openxmlformats.org/drawingml/2006/table">
            <a:tbl>
              <a:tblPr/>
              <a:tblGrid>
                <a:gridCol w="77810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2871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img_01.png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박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 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\app\resource\contents\lesson01\ops\lesson01\images\mm_31_1_02_04_01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947" y="983177"/>
            <a:ext cx="1259505" cy="393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6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325347"/>
              </p:ext>
            </p:extLst>
          </p:nvPr>
        </p:nvGraphicFramePr>
        <p:xfrm>
          <a:off x="765226" y="6436568"/>
          <a:ext cx="6065251" cy="304800"/>
        </p:xfrm>
        <a:graphic>
          <a:graphicData uri="http://schemas.openxmlformats.org/drawingml/2006/table">
            <a:tbl>
              <a:tblPr/>
              <a:tblGrid>
                <a:gridCol w="77810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2871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영상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mm_31_1_02_04_01_ani.mp4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박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 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\app\resource\contents\lesson01\ops\lesson01\video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7" name="직사각형 106"/>
          <p:cNvSpPr/>
          <p:nvPr/>
        </p:nvSpPr>
        <p:spPr>
          <a:xfrm>
            <a:off x="5652120" y="1376772"/>
            <a:ext cx="630741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물음 </a:t>
            </a:r>
            <a:r>
              <a:rPr lang="en-US" altLang="ko-KR" sz="1100" b="1" dirty="0" smtClean="0"/>
              <a:t>+</a:t>
            </a:r>
            <a:endParaRPr lang="ko-KR" altLang="en-US" sz="1100" b="1" dirty="0"/>
          </a:p>
        </p:txBody>
      </p:sp>
      <p:sp>
        <p:nvSpPr>
          <p:cNvPr id="47" name="타원 46"/>
          <p:cNvSpPr/>
          <p:nvPr/>
        </p:nvSpPr>
        <p:spPr>
          <a:xfrm>
            <a:off x="4826698" y="147968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316570" y="251745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5683871" y="111559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461719" y="1886911"/>
            <a:ext cx="1260140" cy="970252"/>
          </a:xfrm>
          <a:prstGeom prst="roundRect">
            <a:avLst/>
          </a:prstGeom>
          <a:solidFill>
            <a:srgbClr val="FFD0E4"/>
          </a:solidFill>
          <a:ln w="12700">
            <a:solidFill>
              <a:srgbClr val="FFD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5446228" y="3082759"/>
            <a:ext cx="1260140" cy="970252"/>
          </a:xfrm>
          <a:prstGeom prst="roundRect">
            <a:avLst/>
          </a:prstGeom>
          <a:solidFill>
            <a:srgbClr val="D4EFFD"/>
          </a:solidFill>
          <a:ln w="12700">
            <a:solidFill>
              <a:srgbClr val="D4EF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5461719" y="4259805"/>
            <a:ext cx="1260140" cy="970252"/>
          </a:xfrm>
          <a:prstGeom prst="roundRect">
            <a:avLst/>
          </a:prstGeom>
          <a:solidFill>
            <a:srgbClr val="D0ECD8"/>
          </a:solidFill>
          <a:ln w="12700">
            <a:solidFill>
              <a:srgbClr val="D0EC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5261113" y="1917468"/>
            <a:ext cx="1630370" cy="969318"/>
            <a:chOff x="5364088" y="1847614"/>
            <a:chExt cx="1630370" cy="969318"/>
          </a:xfrm>
        </p:grpSpPr>
        <p:sp>
          <p:nvSpPr>
            <p:cNvPr id="3" name="TextBox 2"/>
            <p:cNvSpPr txBox="1"/>
            <p:nvPr/>
          </p:nvSpPr>
          <p:spPr>
            <a:xfrm>
              <a:off x="5544108" y="1847614"/>
              <a:ext cx="1450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1  3  </a:t>
              </a:r>
              <a:r>
                <a:rPr lang="en-US" altLang="ko-KR" sz="1800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8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508104" y="2447600"/>
              <a:ext cx="1450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</a:t>
              </a:r>
              <a:r>
                <a:rPr lang="en-US" altLang="ko-KR" sz="1800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8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364088" y="2123564"/>
              <a:ext cx="1450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＋  </a:t>
              </a:r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1  2  </a:t>
              </a:r>
              <a:r>
                <a:rPr lang="en-US" altLang="ko-KR" sz="1800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</a:t>
              </a:r>
              <a:endParaRPr lang="ko-KR" altLang="en-US" sz="18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 bwMode="auto">
            <a:xfrm>
              <a:off x="5544108" y="2492896"/>
              <a:ext cx="1270330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직선 연결선 6"/>
            <p:cNvCxnSpPr/>
            <p:nvPr/>
          </p:nvCxnSpPr>
          <p:spPr bwMode="auto">
            <a:xfrm>
              <a:off x="5832140" y="1919622"/>
              <a:ext cx="0" cy="861306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65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" name="직선 연결선 59"/>
            <p:cNvCxnSpPr/>
            <p:nvPr/>
          </p:nvCxnSpPr>
          <p:spPr bwMode="auto">
            <a:xfrm>
              <a:off x="6120172" y="1919622"/>
              <a:ext cx="0" cy="861306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65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직선 연결선 60"/>
            <p:cNvCxnSpPr/>
            <p:nvPr/>
          </p:nvCxnSpPr>
          <p:spPr bwMode="auto">
            <a:xfrm>
              <a:off x="6408204" y="1919622"/>
              <a:ext cx="0" cy="861306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65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직선 연결선 61"/>
            <p:cNvCxnSpPr/>
            <p:nvPr/>
          </p:nvCxnSpPr>
          <p:spPr bwMode="auto">
            <a:xfrm>
              <a:off x="6696236" y="1919622"/>
              <a:ext cx="0" cy="861306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65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70" name="그룹 69"/>
          <p:cNvGrpSpPr/>
          <p:nvPr/>
        </p:nvGrpSpPr>
        <p:grpSpPr>
          <a:xfrm>
            <a:off x="5236111" y="3102809"/>
            <a:ext cx="1630370" cy="969318"/>
            <a:chOff x="5364088" y="1847614"/>
            <a:chExt cx="1630370" cy="969318"/>
          </a:xfrm>
        </p:grpSpPr>
        <p:sp>
          <p:nvSpPr>
            <p:cNvPr id="71" name="TextBox 70"/>
            <p:cNvSpPr txBox="1"/>
            <p:nvPr/>
          </p:nvSpPr>
          <p:spPr>
            <a:xfrm>
              <a:off x="5544108" y="1847614"/>
              <a:ext cx="1450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  </a:t>
              </a:r>
              <a:r>
                <a:rPr lang="en-US" altLang="ko-KR" sz="1800" dirty="0" smtClean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lang="en-US" altLang="ko-KR" sz="1800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8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508104" y="2447600"/>
              <a:ext cx="1450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</a:t>
              </a:r>
              <a:r>
                <a:rPr lang="en-US" altLang="ko-KR" sz="1800" dirty="0" smtClean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lang="en-US" altLang="ko-KR" sz="1800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8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364088" y="2123564"/>
              <a:ext cx="1450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＋  </a:t>
              </a:r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  </a:t>
              </a:r>
              <a:r>
                <a:rPr lang="en-US" altLang="ko-KR" sz="1800" dirty="0" smtClean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lang="en-US" altLang="ko-KR" sz="1800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</a:t>
              </a:r>
              <a:endParaRPr lang="ko-KR" altLang="en-US" sz="18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74" name="직선 연결선 73"/>
            <p:cNvCxnSpPr/>
            <p:nvPr/>
          </p:nvCxnSpPr>
          <p:spPr bwMode="auto">
            <a:xfrm>
              <a:off x="5544108" y="2492896"/>
              <a:ext cx="1270330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5" name="직선 연결선 74"/>
            <p:cNvCxnSpPr/>
            <p:nvPr/>
          </p:nvCxnSpPr>
          <p:spPr bwMode="auto">
            <a:xfrm>
              <a:off x="5832140" y="1919622"/>
              <a:ext cx="0" cy="861306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65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6" name="직선 연결선 75"/>
            <p:cNvCxnSpPr/>
            <p:nvPr/>
          </p:nvCxnSpPr>
          <p:spPr bwMode="auto">
            <a:xfrm>
              <a:off x="6120172" y="1919622"/>
              <a:ext cx="0" cy="861306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65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" name="직선 연결선 76"/>
            <p:cNvCxnSpPr/>
            <p:nvPr/>
          </p:nvCxnSpPr>
          <p:spPr bwMode="auto">
            <a:xfrm>
              <a:off x="6409585" y="1919622"/>
              <a:ext cx="0" cy="861306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65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8" name="직선 연결선 77"/>
            <p:cNvCxnSpPr/>
            <p:nvPr/>
          </p:nvCxnSpPr>
          <p:spPr bwMode="auto">
            <a:xfrm>
              <a:off x="6696236" y="1919622"/>
              <a:ext cx="0" cy="861306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65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98" name="그룹 97"/>
          <p:cNvGrpSpPr/>
          <p:nvPr/>
        </p:nvGrpSpPr>
        <p:grpSpPr>
          <a:xfrm>
            <a:off x="5274690" y="4256953"/>
            <a:ext cx="1630370" cy="969318"/>
            <a:chOff x="5364088" y="1847614"/>
            <a:chExt cx="1630370" cy="969318"/>
          </a:xfrm>
        </p:grpSpPr>
        <p:sp>
          <p:nvSpPr>
            <p:cNvPr id="99" name="TextBox 98"/>
            <p:cNvSpPr txBox="1"/>
            <p:nvPr/>
          </p:nvSpPr>
          <p:spPr>
            <a:xfrm>
              <a:off x="5544108" y="1847614"/>
              <a:ext cx="1450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dirty="0" smtClean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lang="en-US" altLang="ko-KR" sz="1800" dirty="0" smtClean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lang="en-US" altLang="ko-KR" sz="1800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8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508104" y="2447600"/>
              <a:ext cx="1450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800" dirty="0" smtClean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lang="en-US" altLang="ko-KR" sz="1800" dirty="0" smtClean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lang="en-US" altLang="ko-KR" sz="1800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8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364088" y="2123564"/>
              <a:ext cx="1450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＋  </a:t>
              </a:r>
              <a:r>
                <a:rPr lang="en-US" altLang="ko-KR" sz="1800" dirty="0" smtClean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lang="en-US" altLang="ko-KR" sz="1800" dirty="0" smtClean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lang="en-US" altLang="ko-KR" sz="1800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</a:t>
              </a:r>
              <a:endParaRPr lang="ko-KR" altLang="en-US" sz="18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02" name="직선 연결선 101"/>
            <p:cNvCxnSpPr/>
            <p:nvPr/>
          </p:nvCxnSpPr>
          <p:spPr bwMode="auto">
            <a:xfrm>
              <a:off x="5544108" y="2492896"/>
              <a:ext cx="1270330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3" name="직선 연결선 102"/>
            <p:cNvCxnSpPr/>
            <p:nvPr/>
          </p:nvCxnSpPr>
          <p:spPr bwMode="auto">
            <a:xfrm>
              <a:off x="5832140" y="1919622"/>
              <a:ext cx="0" cy="861306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65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4" name="직선 연결선 103"/>
            <p:cNvCxnSpPr/>
            <p:nvPr/>
          </p:nvCxnSpPr>
          <p:spPr bwMode="auto">
            <a:xfrm>
              <a:off x="6120172" y="1919622"/>
              <a:ext cx="0" cy="861306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65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5" name="직선 연결선 104"/>
            <p:cNvCxnSpPr/>
            <p:nvPr/>
          </p:nvCxnSpPr>
          <p:spPr bwMode="auto">
            <a:xfrm>
              <a:off x="6408204" y="1919622"/>
              <a:ext cx="0" cy="861306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65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6" name="직선 연결선 105"/>
            <p:cNvCxnSpPr/>
            <p:nvPr/>
          </p:nvCxnSpPr>
          <p:spPr bwMode="auto">
            <a:xfrm>
              <a:off x="6696236" y="1919622"/>
              <a:ext cx="0" cy="861306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65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8" name="TextBox 57"/>
          <p:cNvSpPr txBox="1"/>
          <p:nvPr/>
        </p:nvSpPr>
        <p:spPr>
          <a:xfrm>
            <a:off x="5871487" y="1775439"/>
            <a:ext cx="589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1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842913" y="2970581"/>
            <a:ext cx="589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100" dirty="0" smtClean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876597" y="4145829"/>
            <a:ext cx="589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100" dirty="0" smtClean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059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3"/>
            <a:ext cx="6918956" cy="7343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132+129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를 어떻게 계산하는지 알아봅시다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669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#1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의 그림만 보이고 화살표가 깜박거림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화살표를 클릭하면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#1-1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의 그림이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수 모형은 수학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SC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이용해서 그림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십 모형의 한 칸의 크기와 일 모형 한 칸의 크기가 같아야 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답 칸 클릭하면 답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suh_p_0301_01_0003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덧셈을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직사각형 41"/>
          <p:cNvSpPr/>
          <p:nvPr/>
        </p:nvSpPr>
        <p:spPr>
          <a:xfrm>
            <a:off x="6317523" y="1373209"/>
            <a:ext cx="630741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물음 </a:t>
            </a:r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44" name="직사각형 43"/>
          <p:cNvSpPr/>
          <p:nvPr/>
        </p:nvSpPr>
        <p:spPr>
          <a:xfrm>
            <a:off x="4985375" y="1370143"/>
            <a:ext cx="630741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보기</a:t>
            </a:r>
            <a:endParaRPr lang="ko-KR" altLang="en-US" sz="1100" b="1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947" y="983177"/>
            <a:ext cx="1259505" cy="393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" name="직사각형 106"/>
          <p:cNvSpPr/>
          <p:nvPr/>
        </p:nvSpPr>
        <p:spPr>
          <a:xfrm>
            <a:off x="5652120" y="1376772"/>
            <a:ext cx="630741" cy="255591"/>
          </a:xfrm>
          <a:prstGeom prst="rect">
            <a:avLst/>
          </a:prstGeom>
          <a:solidFill>
            <a:srgbClr val="AE7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물음 </a:t>
            </a:r>
            <a:r>
              <a:rPr lang="en-US" altLang="ko-KR" sz="1100" b="1" dirty="0" smtClean="0"/>
              <a:t>+</a:t>
            </a:r>
            <a:endParaRPr lang="ko-KR" altLang="en-US" sz="1100" b="1" dirty="0"/>
          </a:p>
        </p:txBody>
      </p:sp>
      <p:sp>
        <p:nvSpPr>
          <p:cNvPr id="59" name="TextBox 43"/>
          <p:cNvSpPr txBox="1"/>
          <p:nvPr/>
        </p:nvSpPr>
        <p:spPr>
          <a:xfrm>
            <a:off x="389043" y="1700808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일 모형이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11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개가 되면 어떻게 해야 할까요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6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" name="직사각형 63"/>
          <p:cNvSpPr/>
          <p:nvPr/>
        </p:nvSpPr>
        <p:spPr>
          <a:xfrm>
            <a:off x="440394" y="4469802"/>
            <a:ext cx="6363853" cy="7139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440395" y="4521069"/>
            <a:ext cx="63638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모형 </a:t>
            </a:r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개를 십 모형 </a:t>
            </a:r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개로 바꾸어 줍니다</a:t>
            </a:r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그러면 십 모형 </a:t>
            </a:r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개와 일 모형 </a:t>
            </a:r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개가 됩니다</a:t>
            </a:r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6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633" y="4857103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651" y="5231608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" name="타원 78"/>
          <p:cNvSpPr/>
          <p:nvPr/>
        </p:nvSpPr>
        <p:spPr>
          <a:xfrm>
            <a:off x="1348731" y="255446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0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109798"/>
              </p:ext>
            </p:extLst>
          </p:nvPr>
        </p:nvGraphicFramePr>
        <p:xfrm>
          <a:off x="738996" y="5985284"/>
          <a:ext cx="6065252" cy="304800"/>
        </p:xfrm>
        <a:graphic>
          <a:graphicData uri="http://schemas.openxmlformats.org/drawingml/2006/table">
            <a:tbl>
              <a:tblPr/>
              <a:tblGrid>
                <a:gridCol w="77810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3867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24847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SC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모형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8" name="타원 27"/>
          <p:cNvSpPr/>
          <p:nvPr/>
        </p:nvSpPr>
        <p:spPr>
          <a:xfrm>
            <a:off x="5790382" y="511482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500188" y="2549593"/>
            <a:ext cx="434161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#1-1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715" y="2096852"/>
            <a:ext cx="258531" cy="262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715" y="2384884"/>
            <a:ext cx="258531" cy="262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241" y="3121875"/>
            <a:ext cx="258531" cy="262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241" y="3440183"/>
            <a:ext cx="258531" cy="262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241" y="3758491"/>
            <a:ext cx="258531" cy="262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241" y="4076799"/>
            <a:ext cx="258531" cy="262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285" y="3121742"/>
            <a:ext cx="258531" cy="262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285" y="3440050"/>
            <a:ext cx="258531" cy="262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285" y="3758358"/>
            <a:ext cx="258531" cy="262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285" y="4076666"/>
            <a:ext cx="258531" cy="262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788" y="2806391"/>
            <a:ext cx="258531" cy="262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3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318" y="3050936"/>
            <a:ext cx="3429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893" y="3945514"/>
            <a:ext cx="258531" cy="262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699" y="2085529"/>
            <a:ext cx="415636" cy="2182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511660" y="1998004"/>
            <a:ext cx="2556284" cy="247922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84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3"/>
            <a:ext cx="6918956" cy="7343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132+129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를 어떻게 계산하는지 알아봅시다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593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 최대한 크게 넣어주세요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 내 텍스트 지우고 텍스트를 따로 얹혀주세요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텍스트 크기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40px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이지만 한 화면에 안 들어갈 경구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38px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로 조정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  <a:sym typeface="Wingdings" panose="05000000000000000000" pitchFamily="2" charset="2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천재 교과서 캐릭터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처음에 캐릭터가 가운데 있음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캐릭터를 클릭하면 캐릭터가 좌측으로 이동하고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우측으로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말풍선이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나타나고 내레이션이 나옴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suh_p_0301_01_0003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덧셈을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직사각형 41"/>
          <p:cNvSpPr/>
          <p:nvPr/>
        </p:nvSpPr>
        <p:spPr>
          <a:xfrm>
            <a:off x="6317523" y="1373209"/>
            <a:ext cx="630741" cy="255591"/>
          </a:xfrm>
          <a:prstGeom prst="rect">
            <a:avLst/>
          </a:prstGeom>
          <a:solidFill>
            <a:srgbClr val="AE7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물음 </a:t>
            </a:r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44" name="직사각형 43"/>
          <p:cNvSpPr/>
          <p:nvPr/>
        </p:nvSpPr>
        <p:spPr>
          <a:xfrm>
            <a:off x="4985375" y="1370143"/>
            <a:ext cx="630741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보기</a:t>
            </a:r>
            <a:endParaRPr lang="ko-KR" altLang="en-US" sz="1100" b="1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947" y="983177"/>
            <a:ext cx="1259505" cy="393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" name="직사각형 106"/>
          <p:cNvSpPr/>
          <p:nvPr/>
        </p:nvSpPr>
        <p:spPr>
          <a:xfrm>
            <a:off x="5652120" y="1376772"/>
            <a:ext cx="630741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물음 </a:t>
            </a:r>
            <a:r>
              <a:rPr lang="en-US" altLang="ko-KR" sz="1100" b="1" dirty="0" smtClean="0"/>
              <a:t>+</a:t>
            </a:r>
            <a:endParaRPr lang="ko-KR" altLang="en-US" sz="1100" b="1" dirty="0"/>
          </a:p>
        </p:txBody>
      </p:sp>
      <p:sp>
        <p:nvSpPr>
          <p:cNvPr id="59" name="TextBox 43"/>
          <p:cNvSpPr txBox="1"/>
          <p:nvPr/>
        </p:nvSpPr>
        <p:spPr>
          <a:xfrm>
            <a:off x="389043" y="1700808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계산하는 방법을 말해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" name="직사각형 63"/>
          <p:cNvSpPr/>
          <p:nvPr/>
        </p:nvSpPr>
        <p:spPr>
          <a:xfrm>
            <a:off x="440395" y="3429000"/>
            <a:ext cx="6399857" cy="6676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52" y="3475615"/>
            <a:ext cx="396848" cy="318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직사각형 65"/>
          <p:cNvSpPr/>
          <p:nvPr/>
        </p:nvSpPr>
        <p:spPr>
          <a:xfrm>
            <a:off x="910454" y="3450339"/>
            <a:ext cx="59297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일의 자리에서 </a:t>
            </a:r>
            <a:r>
              <a:rPr lang="ko-KR" altLang="en-US" sz="1800" b="1" dirty="0" err="1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받아올림이</a:t>
            </a:r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있으면 십의 자리에 받아 올려 계산합니다</a:t>
            </a:r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7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800" y="3794394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" name="모서리가 둥근 직사각형 68"/>
          <p:cNvSpPr/>
          <p:nvPr/>
        </p:nvSpPr>
        <p:spPr>
          <a:xfrm>
            <a:off x="4922680" y="2173637"/>
            <a:ext cx="1711490" cy="1129240"/>
          </a:xfrm>
          <a:prstGeom prst="roundRect">
            <a:avLst/>
          </a:prstGeom>
          <a:solidFill>
            <a:srgbClr val="D0ECD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2749362" y="2196478"/>
            <a:ext cx="1711490" cy="1106399"/>
          </a:xfrm>
          <a:prstGeom prst="roundRect">
            <a:avLst/>
          </a:prstGeom>
          <a:solidFill>
            <a:srgbClr val="D4EFF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556254" y="2196478"/>
            <a:ext cx="1711490" cy="1106400"/>
          </a:xfrm>
          <a:prstGeom prst="roundRect">
            <a:avLst/>
          </a:prstGeom>
          <a:solidFill>
            <a:srgbClr val="FFD0E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351026" y="212878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2" name="Picture 3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807" y="2562114"/>
            <a:ext cx="283388" cy="275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3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427" y="2551220"/>
            <a:ext cx="283388" cy="275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538" y="4244132"/>
            <a:ext cx="396256" cy="348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1" t="10133" r="13310" b="34724"/>
          <a:stretch/>
        </p:blipFill>
        <p:spPr bwMode="auto">
          <a:xfrm>
            <a:off x="3045826" y="4149080"/>
            <a:ext cx="1065030" cy="100490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" name="타원 125"/>
          <p:cNvSpPr/>
          <p:nvPr/>
        </p:nvSpPr>
        <p:spPr>
          <a:xfrm>
            <a:off x="2821673" y="43203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2756060" y="2315666"/>
            <a:ext cx="1630370" cy="969318"/>
            <a:chOff x="5364088" y="1847614"/>
            <a:chExt cx="1630370" cy="969318"/>
          </a:xfrm>
        </p:grpSpPr>
        <p:sp>
          <p:nvSpPr>
            <p:cNvPr id="61" name="TextBox 60"/>
            <p:cNvSpPr txBox="1"/>
            <p:nvPr/>
          </p:nvSpPr>
          <p:spPr>
            <a:xfrm>
              <a:off x="5544108" y="1847614"/>
              <a:ext cx="1450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  </a:t>
              </a:r>
              <a:r>
                <a:rPr lang="en-US" altLang="ko-KR" sz="1800" dirty="0" smtClean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lang="en-US" altLang="ko-KR" sz="1800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8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508104" y="2447600"/>
              <a:ext cx="1450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</a:t>
              </a:r>
              <a:r>
                <a:rPr lang="en-US" altLang="ko-KR" sz="1800" dirty="0" smtClean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lang="en-US" altLang="ko-KR" sz="1800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8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364088" y="2123564"/>
              <a:ext cx="1450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＋  </a:t>
              </a:r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  </a:t>
              </a:r>
              <a:r>
                <a:rPr lang="en-US" altLang="ko-KR" sz="1800" dirty="0" smtClean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lang="en-US" altLang="ko-KR" sz="1800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</a:t>
              </a:r>
              <a:endParaRPr lang="ko-KR" altLang="en-US" sz="18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70" name="직선 연결선 69"/>
            <p:cNvCxnSpPr/>
            <p:nvPr/>
          </p:nvCxnSpPr>
          <p:spPr bwMode="auto">
            <a:xfrm>
              <a:off x="5544108" y="2492896"/>
              <a:ext cx="1270330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직선 연결선 70"/>
            <p:cNvCxnSpPr/>
            <p:nvPr/>
          </p:nvCxnSpPr>
          <p:spPr bwMode="auto">
            <a:xfrm>
              <a:off x="5832140" y="1919622"/>
              <a:ext cx="0" cy="861306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65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" name="직선 연결선 71"/>
            <p:cNvCxnSpPr/>
            <p:nvPr/>
          </p:nvCxnSpPr>
          <p:spPr bwMode="auto">
            <a:xfrm>
              <a:off x="6120172" y="1919622"/>
              <a:ext cx="0" cy="861306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65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" name="직선 연결선 72"/>
            <p:cNvCxnSpPr/>
            <p:nvPr/>
          </p:nvCxnSpPr>
          <p:spPr bwMode="auto">
            <a:xfrm>
              <a:off x="6409585" y="1919622"/>
              <a:ext cx="0" cy="861306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65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4" name="직선 연결선 73"/>
            <p:cNvCxnSpPr/>
            <p:nvPr/>
          </p:nvCxnSpPr>
          <p:spPr bwMode="auto">
            <a:xfrm>
              <a:off x="6696236" y="1919622"/>
              <a:ext cx="0" cy="861306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65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75" name="TextBox 74"/>
          <p:cNvSpPr txBox="1"/>
          <p:nvPr/>
        </p:nvSpPr>
        <p:spPr>
          <a:xfrm>
            <a:off x="3362862" y="2168860"/>
            <a:ext cx="589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100" dirty="0" smtClean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539552" y="2315666"/>
            <a:ext cx="1630370" cy="969318"/>
            <a:chOff x="5364088" y="1847614"/>
            <a:chExt cx="1630370" cy="969318"/>
          </a:xfrm>
        </p:grpSpPr>
        <p:sp>
          <p:nvSpPr>
            <p:cNvPr id="77" name="TextBox 76"/>
            <p:cNvSpPr txBox="1"/>
            <p:nvPr/>
          </p:nvSpPr>
          <p:spPr>
            <a:xfrm>
              <a:off x="5544108" y="1847614"/>
              <a:ext cx="1450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1  3  </a:t>
              </a:r>
              <a:r>
                <a:rPr lang="en-US" altLang="ko-KR" sz="1800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8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508104" y="2447600"/>
              <a:ext cx="1450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</a:t>
              </a:r>
              <a:r>
                <a:rPr lang="en-US" altLang="ko-KR" sz="1800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8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5364088" y="2123564"/>
              <a:ext cx="1450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＋  </a:t>
              </a:r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1  2  </a:t>
              </a:r>
              <a:r>
                <a:rPr lang="en-US" altLang="ko-KR" sz="1800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</a:t>
              </a:r>
              <a:endParaRPr lang="ko-KR" altLang="en-US" sz="18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91" name="직선 연결선 90"/>
            <p:cNvCxnSpPr/>
            <p:nvPr/>
          </p:nvCxnSpPr>
          <p:spPr bwMode="auto">
            <a:xfrm>
              <a:off x="5544108" y="2492896"/>
              <a:ext cx="1270330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8" name="직선 연결선 97"/>
            <p:cNvCxnSpPr/>
            <p:nvPr/>
          </p:nvCxnSpPr>
          <p:spPr bwMode="auto">
            <a:xfrm>
              <a:off x="5832140" y="1919622"/>
              <a:ext cx="0" cy="861306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65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9" name="직선 연결선 98"/>
            <p:cNvCxnSpPr/>
            <p:nvPr/>
          </p:nvCxnSpPr>
          <p:spPr bwMode="auto">
            <a:xfrm>
              <a:off x="6120172" y="1919622"/>
              <a:ext cx="0" cy="861306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65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0" name="직선 연결선 99"/>
            <p:cNvCxnSpPr/>
            <p:nvPr/>
          </p:nvCxnSpPr>
          <p:spPr bwMode="auto">
            <a:xfrm>
              <a:off x="6408204" y="1919622"/>
              <a:ext cx="0" cy="861306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65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1" name="직선 연결선 100"/>
            <p:cNvCxnSpPr/>
            <p:nvPr/>
          </p:nvCxnSpPr>
          <p:spPr bwMode="auto">
            <a:xfrm>
              <a:off x="6696236" y="1919622"/>
              <a:ext cx="0" cy="861306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65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02" name="TextBox 101"/>
          <p:cNvSpPr txBox="1"/>
          <p:nvPr/>
        </p:nvSpPr>
        <p:spPr>
          <a:xfrm>
            <a:off x="1149926" y="2173637"/>
            <a:ext cx="589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1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3" name="그룹 102"/>
          <p:cNvGrpSpPr/>
          <p:nvPr/>
        </p:nvGrpSpPr>
        <p:grpSpPr>
          <a:xfrm>
            <a:off x="4909968" y="2275516"/>
            <a:ext cx="1630370" cy="969318"/>
            <a:chOff x="5364088" y="1847614"/>
            <a:chExt cx="1630370" cy="969318"/>
          </a:xfrm>
        </p:grpSpPr>
        <p:sp>
          <p:nvSpPr>
            <p:cNvPr id="104" name="TextBox 103"/>
            <p:cNvSpPr txBox="1"/>
            <p:nvPr/>
          </p:nvSpPr>
          <p:spPr>
            <a:xfrm>
              <a:off x="5544108" y="1847614"/>
              <a:ext cx="1450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dirty="0" smtClean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lang="en-US" altLang="ko-KR" sz="1800" dirty="0" smtClean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lang="en-US" altLang="ko-KR" sz="1800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8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5508104" y="2447600"/>
              <a:ext cx="1450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800" dirty="0" smtClean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lang="en-US" altLang="ko-KR" sz="1800" dirty="0" smtClean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lang="en-US" altLang="ko-KR" sz="1800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8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5364088" y="2123564"/>
              <a:ext cx="1450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＋  </a:t>
              </a:r>
              <a:r>
                <a:rPr lang="en-US" altLang="ko-KR" sz="1800" dirty="0" smtClean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lang="en-US" altLang="ko-KR" sz="1800" dirty="0" smtClean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lang="en-US" altLang="ko-KR" sz="1800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</a:t>
              </a:r>
              <a:endParaRPr lang="ko-KR" altLang="en-US" sz="18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25" name="직선 연결선 124"/>
            <p:cNvCxnSpPr/>
            <p:nvPr/>
          </p:nvCxnSpPr>
          <p:spPr bwMode="auto">
            <a:xfrm>
              <a:off x="5544108" y="2492896"/>
              <a:ext cx="1270330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7" name="직선 연결선 126"/>
            <p:cNvCxnSpPr/>
            <p:nvPr/>
          </p:nvCxnSpPr>
          <p:spPr bwMode="auto">
            <a:xfrm>
              <a:off x="5832140" y="1919622"/>
              <a:ext cx="0" cy="861306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65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8" name="직선 연결선 127"/>
            <p:cNvCxnSpPr/>
            <p:nvPr/>
          </p:nvCxnSpPr>
          <p:spPr bwMode="auto">
            <a:xfrm>
              <a:off x="6120172" y="1919622"/>
              <a:ext cx="0" cy="861306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65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9" name="직선 연결선 128"/>
            <p:cNvCxnSpPr/>
            <p:nvPr/>
          </p:nvCxnSpPr>
          <p:spPr bwMode="auto">
            <a:xfrm>
              <a:off x="6408204" y="1919622"/>
              <a:ext cx="0" cy="861306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65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0" name="직선 연결선 129"/>
            <p:cNvCxnSpPr/>
            <p:nvPr/>
          </p:nvCxnSpPr>
          <p:spPr bwMode="auto">
            <a:xfrm>
              <a:off x="6696236" y="1919622"/>
              <a:ext cx="0" cy="861306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65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31" name="TextBox 130"/>
          <p:cNvSpPr txBox="1"/>
          <p:nvPr/>
        </p:nvSpPr>
        <p:spPr>
          <a:xfrm>
            <a:off x="5524238" y="2132856"/>
            <a:ext cx="589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100" dirty="0" smtClean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112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3"/>
            <a:ext cx="6918956" cy="7343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132+129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를 어떻게 계산하는지 알아봅시다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suh_p_0301_01_0003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덧셈을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직사각형 41"/>
          <p:cNvSpPr/>
          <p:nvPr/>
        </p:nvSpPr>
        <p:spPr>
          <a:xfrm>
            <a:off x="6317523" y="1373209"/>
            <a:ext cx="630741" cy="255591"/>
          </a:xfrm>
          <a:prstGeom prst="rect">
            <a:avLst/>
          </a:prstGeom>
          <a:solidFill>
            <a:srgbClr val="AE7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물음 </a:t>
            </a:r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44" name="직사각형 43"/>
          <p:cNvSpPr/>
          <p:nvPr/>
        </p:nvSpPr>
        <p:spPr>
          <a:xfrm>
            <a:off x="4985375" y="1370143"/>
            <a:ext cx="630741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보기</a:t>
            </a:r>
            <a:endParaRPr lang="ko-KR" altLang="en-US" sz="1100" b="1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947" y="983177"/>
            <a:ext cx="1259505" cy="393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" name="직사각형 106"/>
          <p:cNvSpPr/>
          <p:nvPr/>
        </p:nvSpPr>
        <p:spPr>
          <a:xfrm>
            <a:off x="5652120" y="1376772"/>
            <a:ext cx="630741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물음 </a:t>
            </a:r>
            <a:r>
              <a:rPr lang="en-US" altLang="ko-KR" sz="1100" b="1" dirty="0" smtClean="0"/>
              <a:t>+</a:t>
            </a:r>
            <a:endParaRPr lang="ko-KR" altLang="en-US" sz="1100" b="1" dirty="0"/>
          </a:p>
        </p:txBody>
      </p:sp>
      <p:sp>
        <p:nvSpPr>
          <p:cNvPr id="59" name="TextBox 43"/>
          <p:cNvSpPr txBox="1"/>
          <p:nvPr/>
        </p:nvSpPr>
        <p:spPr>
          <a:xfrm>
            <a:off x="389043" y="1700808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계산하는 방법을 말해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" name="직사각형 63"/>
          <p:cNvSpPr/>
          <p:nvPr/>
        </p:nvSpPr>
        <p:spPr>
          <a:xfrm>
            <a:off x="440395" y="3429000"/>
            <a:ext cx="6399857" cy="6676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52" y="3475615"/>
            <a:ext cx="396848" cy="318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직사각형 65"/>
          <p:cNvSpPr/>
          <p:nvPr/>
        </p:nvSpPr>
        <p:spPr>
          <a:xfrm>
            <a:off x="910454" y="3450339"/>
            <a:ext cx="59297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일의 자리에서 </a:t>
            </a:r>
            <a:r>
              <a:rPr lang="ko-KR" altLang="en-US" sz="1800" b="1" dirty="0" err="1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받아올림이</a:t>
            </a:r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있으면 십의 자리에 받아 올려 계산합니다</a:t>
            </a:r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7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800" y="3794394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3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807" y="2562114"/>
            <a:ext cx="283388" cy="275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3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427" y="2551220"/>
            <a:ext cx="283388" cy="275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" name="모서리가 둥근 직사각형 70"/>
          <p:cNvSpPr/>
          <p:nvPr/>
        </p:nvSpPr>
        <p:spPr>
          <a:xfrm>
            <a:off x="2805478" y="4509120"/>
            <a:ext cx="3314694" cy="79208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어림한 값과 계산한 값을</a:t>
            </a:r>
            <a:endParaRPr lang="en-US" altLang="ko-KR" spc="-15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비교해 볼까</a:t>
            </a:r>
            <a:r>
              <a:rPr lang="en-US" altLang="ko-KR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72" name="직각 삼각형 71"/>
          <p:cNvSpPr/>
          <p:nvPr/>
        </p:nvSpPr>
        <p:spPr>
          <a:xfrm rot="5400000" flipV="1">
            <a:off x="2571905" y="4651274"/>
            <a:ext cx="195359" cy="312420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73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1" t="10133" r="13310" b="34724"/>
          <a:stretch/>
        </p:blipFill>
        <p:spPr bwMode="auto">
          <a:xfrm>
            <a:off x="1310726" y="4368308"/>
            <a:ext cx="1065030" cy="100490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823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캐릭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터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 캐릭터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는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가운데 있음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캐릭터는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클릭하면 캐릭터가 좌측으로 이동하고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우측으로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말풍선이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나타나고 내레이션이 나옴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내레이션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재클릭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사라지고 내레이션 멈춤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75" name="직사각형 74"/>
          <p:cNvSpPr>
            <a:spLocks noChangeArrowheads="1"/>
          </p:cNvSpPr>
          <p:nvPr/>
        </p:nvSpPr>
        <p:spPr bwMode="auto">
          <a:xfrm>
            <a:off x="7054884" y="5380672"/>
            <a:ext cx="1971702" cy="931024"/>
          </a:xfrm>
          <a:prstGeom prst="rect">
            <a:avLst/>
          </a:prstGeom>
          <a:solidFill>
            <a:srgbClr val="FFD0E4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 eaLnBrk="1" hangingPunct="1">
              <a:spcBef>
                <a:spcPts val="300"/>
              </a:spcBef>
            </a:pP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내레이션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캐릭터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남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초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 smtClean="0">
                <a:latin typeface="맑은 고딕" pitchFamily="50" charset="-127"/>
                <a:ea typeface="맑은 고딕" pitchFamily="50" charset="-127"/>
              </a:rPr>
              <a:t>suh_p_0301_01_0002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어림한 값과 계산한 값을 비교해 볼까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2601093" y="428902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2918576" y="428902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9" name="모서리가 둥근 직사각형 98"/>
          <p:cNvSpPr/>
          <p:nvPr/>
        </p:nvSpPr>
        <p:spPr>
          <a:xfrm>
            <a:off x="4922680" y="2173637"/>
            <a:ext cx="1711490" cy="1129240"/>
          </a:xfrm>
          <a:prstGeom prst="roundRect">
            <a:avLst/>
          </a:prstGeom>
          <a:solidFill>
            <a:srgbClr val="D0ECD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2749362" y="2196478"/>
            <a:ext cx="1711490" cy="1106399"/>
          </a:xfrm>
          <a:prstGeom prst="roundRect">
            <a:avLst/>
          </a:prstGeom>
          <a:solidFill>
            <a:srgbClr val="D4EFF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556254" y="2196478"/>
            <a:ext cx="1711490" cy="1106400"/>
          </a:xfrm>
          <a:prstGeom prst="roundRect">
            <a:avLst/>
          </a:prstGeom>
          <a:solidFill>
            <a:srgbClr val="FFD0E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2" name="그룹 101"/>
          <p:cNvGrpSpPr/>
          <p:nvPr/>
        </p:nvGrpSpPr>
        <p:grpSpPr>
          <a:xfrm>
            <a:off x="2756060" y="2315666"/>
            <a:ext cx="1630370" cy="969318"/>
            <a:chOff x="5364088" y="1847614"/>
            <a:chExt cx="1630370" cy="969318"/>
          </a:xfrm>
        </p:grpSpPr>
        <p:sp>
          <p:nvSpPr>
            <p:cNvPr id="103" name="TextBox 102"/>
            <p:cNvSpPr txBox="1"/>
            <p:nvPr/>
          </p:nvSpPr>
          <p:spPr>
            <a:xfrm>
              <a:off x="5544108" y="1847614"/>
              <a:ext cx="1450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  </a:t>
              </a:r>
              <a:r>
                <a:rPr lang="en-US" altLang="ko-KR" sz="1800" dirty="0" smtClean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lang="en-US" altLang="ko-KR" sz="1800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8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5508104" y="2447600"/>
              <a:ext cx="1450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</a:t>
              </a:r>
              <a:r>
                <a:rPr lang="en-US" altLang="ko-KR" sz="1800" dirty="0" smtClean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lang="en-US" altLang="ko-KR" sz="1800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8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5364088" y="2123564"/>
              <a:ext cx="1450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＋  </a:t>
              </a:r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  </a:t>
              </a:r>
              <a:r>
                <a:rPr lang="en-US" altLang="ko-KR" sz="1800" dirty="0" smtClean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lang="en-US" altLang="ko-KR" sz="1800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</a:t>
              </a:r>
              <a:endParaRPr lang="ko-KR" altLang="en-US" sz="18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06" name="직선 연결선 105"/>
            <p:cNvCxnSpPr/>
            <p:nvPr/>
          </p:nvCxnSpPr>
          <p:spPr bwMode="auto">
            <a:xfrm>
              <a:off x="5544108" y="2492896"/>
              <a:ext cx="1270330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4" name="직선 연결선 123"/>
            <p:cNvCxnSpPr/>
            <p:nvPr/>
          </p:nvCxnSpPr>
          <p:spPr bwMode="auto">
            <a:xfrm>
              <a:off x="5832140" y="1919622"/>
              <a:ext cx="0" cy="861306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65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5" name="직선 연결선 124"/>
            <p:cNvCxnSpPr/>
            <p:nvPr/>
          </p:nvCxnSpPr>
          <p:spPr bwMode="auto">
            <a:xfrm>
              <a:off x="6120172" y="1919622"/>
              <a:ext cx="0" cy="861306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65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6" name="직선 연결선 125"/>
            <p:cNvCxnSpPr/>
            <p:nvPr/>
          </p:nvCxnSpPr>
          <p:spPr bwMode="auto">
            <a:xfrm>
              <a:off x="6409585" y="1919622"/>
              <a:ext cx="0" cy="861306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65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7" name="직선 연결선 126"/>
            <p:cNvCxnSpPr/>
            <p:nvPr/>
          </p:nvCxnSpPr>
          <p:spPr bwMode="auto">
            <a:xfrm>
              <a:off x="6696236" y="1919622"/>
              <a:ext cx="0" cy="861306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65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28" name="TextBox 127"/>
          <p:cNvSpPr txBox="1"/>
          <p:nvPr/>
        </p:nvSpPr>
        <p:spPr>
          <a:xfrm>
            <a:off x="3362862" y="2168860"/>
            <a:ext cx="589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100" dirty="0" smtClean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9" name="그룹 128"/>
          <p:cNvGrpSpPr/>
          <p:nvPr/>
        </p:nvGrpSpPr>
        <p:grpSpPr>
          <a:xfrm>
            <a:off x="539552" y="2315666"/>
            <a:ext cx="1630370" cy="969318"/>
            <a:chOff x="5364088" y="1847614"/>
            <a:chExt cx="1630370" cy="969318"/>
          </a:xfrm>
        </p:grpSpPr>
        <p:sp>
          <p:nvSpPr>
            <p:cNvPr id="130" name="TextBox 129"/>
            <p:cNvSpPr txBox="1"/>
            <p:nvPr/>
          </p:nvSpPr>
          <p:spPr>
            <a:xfrm>
              <a:off x="5544108" y="1847614"/>
              <a:ext cx="1450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1  3  </a:t>
              </a:r>
              <a:r>
                <a:rPr lang="en-US" altLang="ko-KR" sz="1800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8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5508104" y="2447600"/>
              <a:ext cx="1450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</a:t>
              </a:r>
              <a:r>
                <a:rPr lang="en-US" altLang="ko-KR" sz="1800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8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5364088" y="2123564"/>
              <a:ext cx="1450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＋  </a:t>
              </a:r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1  2  </a:t>
              </a:r>
              <a:r>
                <a:rPr lang="en-US" altLang="ko-KR" sz="1800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</a:t>
              </a:r>
              <a:endParaRPr lang="ko-KR" altLang="en-US" sz="18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33" name="직선 연결선 132"/>
            <p:cNvCxnSpPr/>
            <p:nvPr/>
          </p:nvCxnSpPr>
          <p:spPr bwMode="auto">
            <a:xfrm>
              <a:off x="5544108" y="2492896"/>
              <a:ext cx="1270330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4" name="직선 연결선 133"/>
            <p:cNvCxnSpPr/>
            <p:nvPr/>
          </p:nvCxnSpPr>
          <p:spPr bwMode="auto">
            <a:xfrm>
              <a:off x="5832140" y="1919622"/>
              <a:ext cx="0" cy="861306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65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5" name="직선 연결선 134"/>
            <p:cNvCxnSpPr/>
            <p:nvPr/>
          </p:nvCxnSpPr>
          <p:spPr bwMode="auto">
            <a:xfrm>
              <a:off x="6120172" y="1919622"/>
              <a:ext cx="0" cy="861306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65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6" name="직선 연결선 135"/>
            <p:cNvCxnSpPr/>
            <p:nvPr/>
          </p:nvCxnSpPr>
          <p:spPr bwMode="auto">
            <a:xfrm>
              <a:off x="6408204" y="1919622"/>
              <a:ext cx="0" cy="861306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65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7" name="직선 연결선 136"/>
            <p:cNvCxnSpPr/>
            <p:nvPr/>
          </p:nvCxnSpPr>
          <p:spPr bwMode="auto">
            <a:xfrm>
              <a:off x="6696236" y="1919622"/>
              <a:ext cx="0" cy="861306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65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38" name="TextBox 137"/>
          <p:cNvSpPr txBox="1"/>
          <p:nvPr/>
        </p:nvSpPr>
        <p:spPr>
          <a:xfrm>
            <a:off x="1149926" y="2173637"/>
            <a:ext cx="589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1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9" name="그룹 138"/>
          <p:cNvGrpSpPr/>
          <p:nvPr/>
        </p:nvGrpSpPr>
        <p:grpSpPr>
          <a:xfrm>
            <a:off x="4909968" y="2275516"/>
            <a:ext cx="1630370" cy="969318"/>
            <a:chOff x="5364088" y="1847614"/>
            <a:chExt cx="1630370" cy="969318"/>
          </a:xfrm>
        </p:grpSpPr>
        <p:sp>
          <p:nvSpPr>
            <p:cNvPr id="140" name="TextBox 139"/>
            <p:cNvSpPr txBox="1"/>
            <p:nvPr/>
          </p:nvSpPr>
          <p:spPr>
            <a:xfrm>
              <a:off x="5544108" y="1847614"/>
              <a:ext cx="1450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dirty="0" smtClean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lang="en-US" altLang="ko-KR" sz="1800" dirty="0" smtClean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lang="en-US" altLang="ko-KR" sz="1800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8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5508104" y="2447600"/>
              <a:ext cx="1450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800" dirty="0" smtClean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lang="en-US" altLang="ko-KR" sz="1800" dirty="0" smtClean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lang="en-US" altLang="ko-KR" sz="1800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8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5364088" y="2123564"/>
              <a:ext cx="1450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＋  </a:t>
              </a:r>
              <a:r>
                <a:rPr lang="en-US" altLang="ko-KR" sz="1800" dirty="0" smtClean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lang="en-US" altLang="ko-KR" sz="1800" dirty="0" smtClean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lang="en-US" altLang="ko-KR" sz="1800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</a:t>
              </a:r>
              <a:endParaRPr lang="ko-KR" altLang="en-US" sz="18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43" name="직선 연결선 142"/>
            <p:cNvCxnSpPr/>
            <p:nvPr/>
          </p:nvCxnSpPr>
          <p:spPr bwMode="auto">
            <a:xfrm>
              <a:off x="5544108" y="2492896"/>
              <a:ext cx="1270330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4" name="직선 연결선 143"/>
            <p:cNvCxnSpPr/>
            <p:nvPr/>
          </p:nvCxnSpPr>
          <p:spPr bwMode="auto">
            <a:xfrm>
              <a:off x="5832140" y="1919622"/>
              <a:ext cx="0" cy="861306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65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5" name="직선 연결선 144"/>
            <p:cNvCxnSpPr/>
            <p:nvPr/>
          </p:nvCxnSpPr>
          <p:spPr bwMode="auto">
            <a:xfrm>
              <a:off x="6120172" y="1919622"/>
              <a:ext cx="0" cy="861306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65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6" name="직선 연결선 145"/>
            <p:cNvCxnSpPr/>
            <p:nvPr/>
          </p:nvCxnSpPr>
          <p:spPr bwMode="auto">
            <a:xfrm>
              <a:off x="6408204" y="1919622"/>
              <a:ext cx="0" cy="861306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65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7" name="직선 연결선 146"/>
            <p:cNvCxnSpPr/>
            <p:nvPr/>
          </p:nvCxnSpPr>
          <p:spPr bwMode="auto">
            <a:xfrm>
              <a:off x="6696236" y="1919622"/>
              <a:ext cx="0" cy="861306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65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48" name="TextBox 147"/>
          <p:cNvSpPr txBox="1"/>
          <p:nvPr/>
        </p:nvSpPr>
        <p:spPr>
          <a:xfrm>
            <a:off x="5524238" y="2132856"/>
            <a:ext cx="589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100" dirty="0" smtClean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961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계산해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054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1~2.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칸 클릭할 때 자릿수도 함께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자릿수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30px.</a:t>
            </a:r>
          </a:p>
          <a:p>
            <a:pPr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suh_p_0301_01_0003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덧셈을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타원 28"/>
          <p:cNvSpPr/>
          <p:nvPr/>
        </p:nvSpPr>
        <p:spPr>
          <a:xfrm>
            <a:off x="5725803" y="509891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601093" y="2124660"/>
            <a:ext cx="1655471" cy="1125136"/>
            <a:chOff x="1601093" y="2026173"/>
            <a:chExt cx="1655471" cy="1125136"/>
          </a:xfrm>
        </p:grpSpPr>
        <p:sp>
          <p:nvSpPr>
            <p:cNvPr id="36" name="TextBox 35"/>
            <p:cNvSpPr txBox="1"/>
            <p:nvPr/>
          </p:nvSpPr>
          <p:spPr>
            <a:xfrm>
              <a:off x="1806214" y="2026173"/>
              <a:ext cx="145035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6  0  7</a:t>
              </a:r>
              <a:endParaRPr lang="ko-KR" altLang="en-US" sz="19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601093" y="2302123"/>
              <a:ext cx="145035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＋  </a:t>
              </a:r>
              <a:r>
                <a:rPr lang="en-US" altLang="ko-KR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2  0  4</a:t>
              </a:r>
              <a:endParaRPr lang="ko-KR" altLang="en-US" sz="19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9" name="직선 연결선 38"/>
            <p:cNvCxnSpPr/>
            <p:nvPr/>
          </p:nvCxnSpPr>
          <p:spPr bwMode="auto">
            <a:xfrm>
              <a:off x="1806214" y="2671455"/>
              <a:ext cx="1270330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9" name="TextBox 58"/>
            <p:cNvSpPr txBox="1"/>
            <p:nvPr/>
          </p:nvSpPr>
          <p:spPr>
            <a:xfrm>
              <a:off x="2015716" y="2708920"/>
              <a:ext cx="1026114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b="1" dirty="0" smtClean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8  1  1</a:t>
              </a:r>
              <a:endPara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6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5784" y="2893586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1" name="그룹 60"/>
          <p:cNvGrpSpPr/>
          <p:nvPr/>
        </p:nvGrpSpPr>
        <p:grpSpPr>
          <a:xfrm>
            <a:off x="3816629" y="2123331"/>
            <a:ext cx="1655471" cy="1125136"/>
            <a:chOff x="1601093" y="2026173"/>
            <a:chExt cx="1655471" cy="1125136"/>
          </a:xfrm>
        </p:grpSpPr>
        <p:sp>
          <p:nvSpPr>
            <p:cNvPr id="62" name="TextBox 61"/>
            <p:cNvSpPr txBox="1"/>
            <p:nvPr/>
          </p:nvSpPr>
          <p:spPr>
            <a:xfrm>
              <a:off x="1806214" y="2026173"/>
              <a:ext cx="145035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4  1  1</a:t>
              </a:r>
              <a:endParaRPr lang="ko-KR" altLang="en-US" sz="19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601093" y="2302123"/>
              <a:ext cx="145035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＋  </a:t>
              </a:r>
              <a:r>
                <a:rPr lang="en-US" altLang="ko-KR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1  7  9</a:t>
              </a:r>
              <a:endParaRPr lang="ko-KR" altLang="en-US" sz="19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64" name="직선 연결선 63"/>
            <p:cNvCxnSpPr/>
            <p:nvPr/>
          </p:nvCxnSpPr>
          <p:spPr bwMode="auto">
            <a:xfrm>
              <a:off x="1806214" y="2671455"/>
              <a:ext cx="1270330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5" name="TextBox 64"/>
            <p:cNvSpPr txBox="1"/>
            <p:nvPr/>
          </p:nvSpPr>
          <p:spPr>
            <a:xfrm>
              <a:off x="2015716" y="2708920"/>
              <a:ext cx="1026114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b="1" dirty="0" smtClean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5  9  0</a:t>
              </a:r>
              <a:endPara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6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5784" y="2893586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7" name="TextBox 66"/>
          <p:cNvSpPr txBox="1"/>
          <p:nvPr/>
        </p:nvSpPr>
        <p:spPr>
          <a:xfrm>
            <a:off x="2771800" y="4031542"/>
            <a:ext cx="163068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515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＋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168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endParaRPr lang="ko-KR" altLang="en-US" sz="1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244468" y="4046931"/>
            <a:ext cx="68928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683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056" y="4287401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2236568" y="1912915"/>
            <a:ext cx="589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100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450411" y="1907250"/>
            <a:ext cx="589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100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144841" y="185033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4360377" y="183255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137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593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2"/>
              </a:rPr>
              <a:t>https://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2"/>
              </a:rPr>
              <a:t>cdata2.tsherpa.co.kr/tsherpa/MultiMedia/Flash/2020/curri/index.html?flashxmlnum=yuni4856&amp;classa=A8-C1-31-MM-MM-04-02-03-0-0-0-0&amp;classno=MM_31_04/suh_0301_01_0003/suh_0301_01_0003_204_1.html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대발문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영역 텍스트 색 검정으로 변경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예시를 교과서에 나오는 수로 변경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607</a:t>
            </a:r>
            <a:endParaRPr lang="en-US" altLang="ko-KR" sz="1000" dirty="0">
              <a:latin typeface="맑은 고딕" pitchFamily="50" charset="-127"/>
              <a:ea typeface="맑은 고딕" pitchFamily="50" charset="-127"/>
              <a:sym typeface="Wingdings" panose="05000000000000000000" pitchFamily="2" charset="2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3.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204</a:t>
            </a:r>
            <a:endParaRPr lang="en-US" altLang="ko-KR" sz="1000" dirty="0">
              <a:latin typeface="맑은 고딕" pitchFamily="50" charset="-127"/>
              <a:ea typeface="맑은 고딕" pitchFamily="50" charset="-127"/>
              <a:sym typeface="Wingdings" panose="05000000000000000000" pitchFamily="2" charset="2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4.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515</a:t>
            </a:r>
            <a:endParaRPr lang="en-US" altLang="ko-KR" sz="1000" dirty="0">
              <a:latin typeface="맑은 고딕" pitchFamily="50" charset="-127"/>
              <a:ea typeface="맑은 고딕" pitchFamily="50" charset="-127"/>
              <a:sym typeface="Wingdings" panose="05000000000000000000" pitchFamily="2" charset="2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5.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168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suh_p_0301_01_0003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덧셈을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50000" t="8701" r="782" b="39500"/>
          <a:stretch/>
        </p:blipFill>
        <p:spPr>
          <a:xfrm>
            <a:off x="107504" y="1124744"/>
            <a:ext cx="6748145" cy="3994902"/>
          </a:xfrm>
          <a:prstGeom prst="rect">
            <a:avLst/>
          </a:prstGeom>
        </p:spPr>
      </p:pic>
      <p:sp>
        <p:nvSpPr>
          <p:cNvPr id="37" name="타원 36"/>
          <p:cNvSpPr/>
          <p:nvPr/>
        </p:nvSpPr>
        <p:spPr>
          <a:xfrm>
            <a:off x="35048" y="95327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63600" y="220442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63600" y="29229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519772" y="30689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010025" y="30689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359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093016"/>
              </p:ext>
            </p:extLst>
          </p:nvPr>
        </p:nvGraphicFramePr>
        <p:xfrm>
          <a:off x="179388" y="654012"/>
          <a:ext cx="8774172" cy="5303312"/>
        </p:xfrm>
        <a:graphic>
          <a:graphicData uri="http://schemas.openxmlformats.org/drawingml/2006/table">
            <a:tbl>
              <a:tblPr/>
              <a:tblGrid>
                <a:gridCol w="5401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625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93899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7579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7795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78913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85851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 애니메이션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신나는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드론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축구 경기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10~11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suh_p_0301_01_0003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Html5(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경기를 보러 온 사람은 모두 몇 명인지 생각해 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10~11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suh_p_0301_01_0003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목표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suh_p_0301_01_0003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다지기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다지기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여러 가지 방법으로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받아올림이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한 번 있는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세 자리 수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)+(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세 자리 수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를 구하기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10~11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suh_p_0301_01_0003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다지기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다지기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 모형으로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받아올림이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한 번 있는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세 자리 수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)+(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세 자리 수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의 계산 원리와 형식 이해하기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10~11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suh_p_0301_01_0003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키우기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키우기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받아올림이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한 번 있는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세 자리 수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)+(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세 자리 수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익히기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10~11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suh_p_0301_01_0003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+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+]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받아올림이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한 번 있는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세 자리 수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)+(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세 자리 수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직접 해 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suh_p_0301_01_0003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_203_2.html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키우기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키우기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문제를 만들고 해결하기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10~11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suh_p_0301_01_0003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_204_1.html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suh_p_0301_01_0003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예고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suh_p_0301_01_0003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평가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suh_p_0301_01_0003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_401_1.html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9622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978699" y="1794794"/>
            <a:ext cx="5881211" cy="10237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65312" y="894491"/>
            <a:ext cx="6918956" cy="5940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18473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253+318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에 알맞은 생활 속 문제를 만들고 해결해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suh_p_0301_01_0003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덧셈을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268" y="5276237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69789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66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예 약물 추가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텍스트는 예 약물 안쪽으로 들여쓰기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67644" y="1844824"/>
            <a:ext cx="5348250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도서관 </a:t>
            </a:r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 열람실에는 학생이 </a:t>
            </a:r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253</a:t>
            </a:r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2</a:t>
            </a:r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층에는 </a:t>
            </a:r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318</a:t>
            </a:r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명이 있습니다</a:t>
            </a:r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1</a:t>
            </a:r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층과 </a:t>
            </a:r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층에 있는 학생은 모두 몇 명일까요</a:t>
            </a:r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01" y="1809850"/>
            <a:ext cx="360685" cy="318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타원 28"/>
          <p:cNvSpPr/>
          <p:nvPr/>
        </p:nvSpPr>
        <p:spPr>
          <a:xfrm>
            <a:off x="5770943" y="49932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918986" y="157072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71116" y="3150553"/>
            <a:ext cx="176468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253+318=571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326" y="2543634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66" y="1821098"/>
            <a:ext cx="545732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3528" y="1808820"/>
            <a:ext cx="647588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문제</a:t>
            </a:r>
          </a:p>
        </p:txBody>
      </p:sp>
      <p:pic>
        <p:nvPicPr>
          <p:cNvPr id="4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934" y="3404339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91" y="3150553"/>
            <a:ext cx="689807" cy="436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96" y="3717032"/>
            <a:ext cx="519490" cy="4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971116" y="3755441"/>
            <a:ext cx="82857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571</a:t>
            </a:r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338" y="4034320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83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18371" y="1092168"/>
            <a:ext cx="212562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활용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2"/>
              </a:rPr>
              <a:t>https://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2"/>
              </a:rPr>
              <a:t>cdata2.tsherpa.co.kr/tsherpa/MultiMedia/Flash/2020/curri/index.html?flashxmlnum=youblue86&amp;classa=A8-C1-31-MM-MM-04-02-03-0-0-0-0&amp;classno=MM_31_04/suh_0301_01_0003/suh_0301_01_0003_301_1.html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받아올림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수 추가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suh_p_0301_01_0003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_301_1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덧셈을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9513" y="908720"/>
            <a:ext cx="1115888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핵심 정리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9042" y="1568115"/>
            <a:ext cx="622990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b="1" spc="-15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1900" b="1" spc="-15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b="1" spc="-150" dirty="0" err="1" smtClean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받아올림이</a:t>
            </a:r>
            <a:r>
              <a:rPr lang="ko-KR" altLang="en-US" sz="1900" b="1" spc="-150" dirty="0" smtClean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없는 </a:t>
            </a:r>
            <a:r>
              <a:rPr lang="en-US" altLang="ko-KR" sz="1900" b="1" spc="-150" dirty="0" smtClean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900" b="1" spc="-150" dirty="0" smtClean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세 자리 수</a:t>
            </a:r>
            <a:r>
              <a:rPr lang="en-US" altLang="ko-KR" sz="1900" b="1" spc="-150" dirty="0" smtClean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900" b="1" spc="-150" dirty="0" smtClean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＋</a:t>
            </a:r>
            <a:r>
              <a:rPr lang="en-US" altLang="ko-KR" sz="1900" b="1" spc="-150" dirty="0" smtClean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900" b="1" spc="-150" dirty="0" smtClean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세 자리 수</a:t>
            </a:r>
            <a:r>
              <a:rPr lang="en-US" altLang="ko-KR" sz="1900" b="1" spc="-150" dirty="0" smtClean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900" b="1" spc="-150" dirty="0" smtClean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 계산</a:t>
            </a:r>
            <a:r>
              <a:rPr lang="en-US" altLang="ko-KR" sz="1900" b="1" spc="-15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22860" y="3581134"/>
            <a:ext cx="599608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어림한 값</a:t>
            </a:r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71" y="370121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39" y="2202646"/>
            <a:ext cx="396848" cy="318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6" name="그룹 35"/>
          <p:cNvGrpSpPr/>
          <p:nvPr/>
        </p:nvGrpSpPr>
        <p:grpSpPr>
          <a:xfrm>
            <a:off x="2676257" y="2420888"/>
            <a:ext cx="1655471" cy="660671"/>
            <a:chOff x="1601093" y="2026173"/>
            <a:chExt cx="1655471" cy="660671"/>
          </a:xfrm>
        </p:grpSpPr>
        <p:sp>
          <p:nvSpPr>
            <p:cNvPr id="37" name="TextBox 36"/>
            <p:cNvSpPr txBox="1"/>
            <p:nvPr/>
          </p:nvSpPr>
          <p:spPr>
            <a:xfrm>
              <a:off x="1806214" y="2026173"/>
              <a:ext cx="145035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>
                  <a:latin typeface="+mn-ea"/>
                  <a:ea typeface="+mn-ea"/>
                </a:rPr>
                <a:t>3</a:t>
              </a:r>
              <a:r>
                <a:rPr lang="en-US" altLang="ko-KR" sz="1900" dirty="0" smtClean="0">
                  <a:latin typeface="+mn-ea"/>
                  <a:ea typeface="+mn-ea"/>
                </a:rPr>
                <a:t>  0  </a:t>
              </a:r>
              <a:r>
                <a:rPr lang="en-US" altLang="ko-KR" sz="1900" dirty="0">
                  <a:latin typeface="+mn-ea"/>
                  <a:ea typeface="+mn-ea"/>
                </a:rPr>
                <a:t>4</a:t>
              </a:r>
              <a:endParaRPr lang="ko-KR" altLang="en-US" sz="1900" dirty="0" smtClean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601093" y="2302123"/>
              <a:ext cx="145035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900" dirty="0" smtClean="0">
                  <a:latin typeface="+mn-ea"/>
                  <a:ea typeface="+mn-ea"/>
                </a:rPr>
                <a:t>＋  </a:t>
              </a:r>
              <a:r>
                <a:rPr lang="en-US" altLang="ko-KR" sz="1900" dirty="0">
                  <a:latin typeface="+mn-ea"/>
                  <a:ea typeface="+mn-ea"/>
                </a:rPr>
                <a:t>2</a:t>
              </a:r>
              <a:r>
                <a:rPr lang="en-US" altLang="ko-KR" sz="1900" dirty="0" smtClean="0">
                  <a:latin typeface="+mn-ea"/>
                  <a:ea typeface="+mn-ea"/>
                </a:rPr>
                <a:t>  1  5</a:t>
              </a:r>
              <a:endParaRPr lang="ko-KR" altLang="en-US" sz="1900" dirty="0" smtClean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cxnSp>
          <p:nvCxnSpPr>
            <p:cNvPr id="40" name="직선 연결선 39"/>
            <p:cNvCxnSpPr/>
            <p:nvPr/>
          </p:nvCxnSpPr>
          <p:spPr bwMode="auto">
            <a:xfrm>
              <a:off x="1806214" y="2671455"/>
              <a:ext cx="1270330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3" name="TextBox 42"/>
          <p:cNvSpPr txBox="1"/>
          <p:nvPr/>
        </p:nvSpPr>
        <p:spPr>
          <a:xfrm>
            <a:off x="619754" y="3969060"/>
            <a:ext cx="599608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실제 계산한 값</a:t>
            </a:r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65" y="409726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1799692" y="3578149"/>
            <a:ext cx="70085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500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267744" y="3995772"/>
            <a:ext cx="70085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519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534" y="3505092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378" y="3940092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389042" y="2060848"/>
            <a:ext cx="6226797" cy="2520280"/>
          </a:xfrm>
          <a:prstGeom prst="round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/>
          <a:srcRect l="50000" t="12902" r="-6" b="35299"/>
          <a:stretch/>
        </p:blipFill>
        <p:spPr>
          <a:xfrm>
            <a:off x="71499" y="872716"/>
            <a:ext cx="6920553" cy="471652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383868" y="3068960"/>
            <a:ext cx="589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1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304712" y="296355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046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020671" y="3008275"/>
            <a:ext cx="489158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b="1" dirty="0" smtClean="0">
                <a:latin typeface="맑은 고딕" pitchFamily="50" charset="-127"/>
                <a:ea typeface="맑은 고딕" pitchFamily="50" charset="-127"/>
              </a:rPr>
              <a:t>덧셈을 알아볼까요</a:t>
            </a:r>
            <a:r>
              <a:rPr lang="en-US" altLang="ko-KR" sz="1900" b="1" dirty="0" smtClean="0">
                <a:latin typeface="맑은 고딕" pitchFamily="50" charset="-127"/>
                <a:ea typeface="맑은 고딕" pitchFamily="50" charset="-127"/>
              </a:rPr>
              <a:t>(2)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음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시간에 배울 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준비물 클릭 시 박스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엑스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버튼으로 닫기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suh_p_0301_01_0003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_302_1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367" y="316689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덧셈을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다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음</a:t>
            </a:r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시간에는 무엇을 배울까요</a:t>
            </a:r>
            <a:r>
              <a:rPr lang="en-US" altLang="ko-KR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91276" y="1485945"/>
            <a:ext cx="16409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b="1" u="sng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 </a:t>
            </a:r>
            <a:r>
              <a:rPr lang="en-US" altLang="ko-KR" sz="1050" b="1" u="sng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14~15</a:t>
            </a:r>
            <a:r>
              <a:rPr lang="ko-KR" altLang="en-US" sz="1050" b="1" u="sng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en-US" altLang="ko-KR" sz="1050" b="1" u="sng" dirty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r"/>
            <a:r>
              <a:rPr lang="ko-KR" altLang="en-US" sz="1050" b="1" u="sng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 익힘 </a:t>
            </a:r>
            <a:r>
              <a:rPr lang="en-US" altLang="ko-KR" sz="1050" b="1" u="sng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10~11</a:t>
            </a:r>
            <a:r>
              <a:rPr lang="ko-KR" altLang="en-US" sz="1050" b="1" u="sng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쪽</a:t>
            </a:r>
          </a:p>
        </p:txBody>
      </p:sp>
      <p:sp>
        <p:nvSpPr>
          <p:cNvPr id="17" name="타원 16"/>
          <p:cNvSpPr/>
          <p:nvPr/>
        </p:nvSpPr>
        <p:spPr>
          <a:xfrm>
            <a:off x="1939455" y="11302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15060" y="4805316"/>
            <a:ext cx="6053781" cy="5400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977172"/>
            <a:ext cx="790098" cy="61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755576" y="4921423"/>
            <a:ext cx="511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수 모형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191185" y="477537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50394" t="12901" r="389" b="35300"/>
          <a:stretch/>
        </p:blipFill>
        <p:spPr>
          <a:xfrm>
            <a:off x="71500" y="895770"/>
            <a:ext cx="6894258" cy="4695468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2483768" y="3166893"/>
            <a:ext cx="2664296" cy="478131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ysClr val="windowText" lastClr="000000"/>
                </a:solidFill>
              </a:rPr>
              <a:t>덧셈을 알아볼까요</a:t>
            </a:r>
            <a:r>
              <a:rPr lang="en-US" altLang="ko-KR" sz="2000" b="1" dirty="0" smtClean="0">
                <a:solidFill>
                  <a:sysClr val="windowText" lastClr="000000"/>
                </a:solidFill>
              </a:rPr>
              <a:t>(3)</a:t>
            </a:r>
            <a:endParaRPr lang="ko-KR" altLang="en-US" sz="2000" b="1" dirty="0">
              <a:solidFill>
                <a:sysClr val="windowText" lastClr="000000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652120" y="1276286"/>
            <a:ext cx="1080120" cy="42510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64331" y="1251015"/>
            <a:ext cx="16409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b="1" u="sng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 </a:t>
            </a:r>
            <a:r>
              <a:rPr lang="en-US" altLang="ko-KR" sz="1050" b="1" u="sng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16~17</a:t>
            </a:r>
            <a:r>
              <a:rPr lang="ko-KR" altLang="en-US" sz="1050" b="1" u="sng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en-US" altLang="ko-KR" sz="1050" b="1" u="sng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r"/>
            <a:r>
              <a:rPr lang="ko-KR" altLang="en-US" sz="1050" b="1" u="sng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 익힘 </a:t>
            </a:r>
            <a:r>
              <a:rPr lang="en-US" altLang="ko-KR" sz="1050" b="1" u="sng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12~13</a:t>
            </a:r>
            <a:r>
              <a:rPr lang="ko-KR" altLang="en-US" sz="1050" b="1" u="sng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ko-KR" altLang="en-US" sz="1050" b="1" u="sng" dirty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546987" y="480985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62345" y="4732225"/>
            <a:ext cx="5112568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수 모형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333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18371" y="1092168"/>
            <a:ext cx="212562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확인 문제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게이트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다운로드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다운로드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되는 파일은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(3-1-1)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형성평가</a:t>
            </a: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2_03</a:t>
            </a:r>
            <a:r>
              <a:rPr lang="ko-KR" altLang="en-US" sz="100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suh_p_0301_01_0003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덧셈을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0" y="862146"/>
            <a:ext cx="6917020" cy="47270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타원 10"/>
          <p:cNvSpPr/>
          <p:nvPr/>
        </p:nvSpPr>
        <p:spPr>
          <a:xfrm>
            <a:off x="6067450" y="497428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15516" y="9461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193" y="5235033"/>
            <a:ext cx="1171026" cy="295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603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다운로드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(1~3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다운로드 되는 파일은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(3-1-1)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형성평가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2_03</a:t>
            </a:r>
            <a:r>
              <a:rPr lang="ko-KR" altLang="en-US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suh_p_0301_01_0003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덧셈을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수 모형을 보고 계산해 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타원 40"/>
          <p:cNvSpPr/>
          <p:nvPr/>
        </p:nvSpPr>
        <p:spPr>
          <a:xfrm>
            <a:off x="5453594" y="50913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2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557827"/>
              </p:ext>
            </p:extLst>
          </p:nvPr>
        </p:nvGraphicFramePr>
        <p:xfrm>
          <a:off x="115384" y="6129300"/>
          <a:ext cx="6688864" cy="4572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bg.png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박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 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\app\resource\contents\lesson01\ops\lesson01\images\mm_31_1_02_07_02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1" name="순서도: 대체 처리 70"/>
          <p:cNvSpPr/>
          <p:nvPr/>
        </p:nvSpPr>
        <p:spPr>
          <a:xfrm>
            <a:off x="2538964" y="980728"/>
            <a:ext cx="482514" cy="252028"/>
          </a:xfrm>
          <a:prstGeom prst="flowChartAlternateProcess">
            <a:avLst/>
          </a:prstGeom>
          <a:solidFill>
            <a:srgbClr val="AE7C6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968209" y="3203450"/>
            <a:ext cx="163068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236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＋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445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endParaRPr lang="ko-KR" altLang="en-US" sz="1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440877" y="3218839"/>
            <a:ext cx="68928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681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465" y="3459309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순서도: 대체 처리 54"/>
          <p:cNvSpPr/>
          <p:nvPr/>
        </p:nvSpPr>
        <p:spPr>
          <a:xfrm>
            <a:off x="3059832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순서도: 대체 처리 55"/>
          <p:cNvSpPr/>
          <p:nvPr/>
        </p:nvSpPr>
        <p:spPr>
          <a:xfrm>
            <a:off x="3587844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순서도: 대체 처리 56"/>
          <p:cNvSpPr/>
          <p:nvPr/>
        </p:nvSpPr>
        <p:spPr>
          <a:xfrm>
            <a:off x="4108712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순서도: 대체 처리 74"/>
          <p:cNvSpPr/>
          <p:nvPr/>
        </p:nvSpPr>
        <p:spPr>
          <a:xfrm>
            <a:off x="4644008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순서도: 대체 처리 75"/>
          <p:cNvSpPr/>
          <p:nvPr/>
        </p:nvSpPr>
        <p:spPr>
          <a:xfrm>
            <a:off x="5164876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순서도: 대체 처리 76"/>
          <p:cNvSpPr/>
          <p:nvPr/>
        </p:nvSpPr>
        <p:spPr>
          <a:xfrm>
            <a:off x="5692888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순서도: 대체 처리 77"/>
          <p:cNvSpPr/>
          <p:nvPr/>
        </p:nvSpPr>
        <p:spPr>
          <a:xfrm>
            <a:off x="6213756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235033"/>
            <a:ext cx="1171026" cy="295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타원 34"/>
          <p:cNvSpPr/>
          <p:nvPr/>
        </p:nvSpPr>
        <p:spPr>
          <a:xfrm>
            <a:off x="395536" y="497717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/>
          <a:srcRect l="56300" t="38100" r="23811" b="30401"/>
          <a:stretch/>
        </p:blipFill>
        <p:spPr>
          <a:xfrm>
            <a:off x="863600" y="2148261"/>
            <a:ext cx="2996513" cy="266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32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다운로드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(1~3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다운로드 되는 파일은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(3-1-1)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형성평가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2_03</a:t>
            </a:r>
            <a:r>
              <a:rPr lang="ko-KR" altLang="en-US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클릭할 때 자릿수도 함께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자릿수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30px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suh_p_0301_01_0003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덧셈을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계산해 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타원 40"/>
          <p:cNvSpPr/>
          <p:nvPr/>
        </p:nvSpPr>
        <p:spPr>
          <a:xfrm>
            <a:off x="5849268" y="493197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49562" y="4221088"/>
            <a:ext cx="163068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265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＋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endParaRPr lang="ko-KR" altLang="en-US" sz="1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322230" y="4236477"/>
            <a:ext cx="68928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390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818" y="4476947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3849827" y="4236477"/>
            <a:ext cx="163068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206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＋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377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endParaRPr lang="ko-KR" altLang="en-US" sz="1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322495" y="4251866"/>
            <a:ext cx="68928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583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083" y="4492336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9" name="그룹 38"/>
          <p:cNvGrpSpPr/>
          <p:nvPr/>
        </p:nvGrpSpPr>
        <p:grpSpPr>
          <a:xfrm>
            <a:off x="1101803" y="2434553"/>
            <a:ext cx="1655471" cy="1125136"/>
            <a:chOff x="1601093" y="2026173"/>
            <a:chExt cx="1655471" cy="1125136"/>
          </a:xfrm>
        </p:grpSpPr>
        <p:sp>
          <p:nvSpPr>
            <p:cNvPr id="40" name="TextBox 39"/>
            <p:cNvSpPr txBox="1"/>
            <p:nvPr/>
          </p:nvSpPr>
          <p:spPr>
            <a:xfrm>
              <a:off x="1806214" y="2026173"/>
              <a:ext cx="145035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1  3  8</a:t>
              </a:r>
              <a:endParaRPr lang="ko-KR" altLang="en-US" sz="19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601093" y="2302123"/>
              <a:ext cx="145035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＋  </a:t>
              </a:r>
              <a:r>
                <a:rPr lang="en-US" altLang="ko-KR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1  2  4</a:t>
              </a:r>
              <a:endParaRPr lang="ko-KR" altLang="en-US" sz="19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56" name="직선 연결선 55"/>
            <p:cNvCxnSpPr/>
            <p:nvPr/>
          </p:nvCxnSpPr>
          <p:spPr bwMode="auto">
            <a:xfrm>
              <a:off x="1806214" y="2671455"/>
              <a:ext cx="1270330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7" name="TextBox 56"/>
            <p:cNvSpPr txBox="1"/>
            <p:nvPr/>
          </p:nvSpPr>
          <p:spPr>
            <a:xfrm>
              <a:off x="2015716" y="2708920"/>
              <a:ext cx="1026114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b="1" dirty="0" smtClean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2  6  2</a:t>
              </a:r>
              <a:endPara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5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5784" y="2893586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9" name="그룹 58"/>
          <p:cNvGrpSpPr/>
          <p:nvPr/>
        </p:nvGrpSpPr>
        <p:grpSpPr>
          <a:xfrm>
            <a:off x="4031940" y="2431102"/>
            <a:ext cx="1655471" cy="1125136"/>
            <a:chOff x="1601093" y="2026173"/>
            <a:chExt cx="1655471" cy="1125136"/>
          </a:xfrm>
        </p:grpSpPr>
        <p:sp>
          <p:nvSpPr>
            <p:cNvPr id="60" name="TextBox 59"/>
            <p:cNvSpPr txBox="1"/>
            <p:nvPr/>
          </p:nvSpPr>
          <p:spPr>
            <a:xfrm>
              <a:off x="1806214" y="2026173"/>
              <a:ext cx="145035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2  1  2</a:t>
              </a:r>
              <a:endParaRPr lang="ko-KR" altLang="en-US" sz="19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601093" y="2302123"/>
              <a:ext cx="145035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＋  </a:t>
              </a:r>
              <a:r>
                <a:rPr lang="en-US" altLang="ko-KR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3  7  9</a:t>
              </a:r>
              <a:endParaRPr lang="ko-KR" altLang="en-US" sz="19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75" name="직선 연결선 74"/>
            <p:cNvCxnSpPr/>
            <p:nvPr/>
          </p:nvCxnSpPr>
          <p:spPr bwMode="auto">
            <a:xfrm>
              <a:off x="1806214" y="2671455"/>
              <a:ext cx="1270330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6" name="TextBox 75"/>
            <p:cNvSpPr txBox="1"/>
            <p:nvPr/>
          </p:nvSpPr>
          <p:spPr>
            <a:xfrm>
              <a:off x="2015716" y="2708920"/>
              <a:ext cx="1026114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b="1" dirty="0" smtClean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5  9  1</a:t>
              </a:r>
              <a:endPara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77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5784" y="2893586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8" name="순서도: 대체 처리 77"/>
          <p:cNvSpPr/>
          <p:nvPr/>
        </p:nvSpPr>
        <p:spPr>
          <a:xfrm>
            <a:off x="2538964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순서도: 대체 처리 78"/>
          <p:cNvSpPr/>
          <p:nvPr/>
        </p:nvSpPr>
        <p:spPr>
          <a:xfrm>
            <a:off x="3059832" y="980728"/>
            <a:ext cx="482514" cy="252028"/>
          </a:xfrm>
          <a:prstGeom prst="flowChartAlternateProcess">
            <a:avLst/>
          </a:prstGeom>
          <a:solidFill>
            <a:srgbClr val="AE7C6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순서도: 대체 처리 79"/>
          <p:cNvSpPr/>
          <p:nvPr/>
        </p:nvSpPr>
        <p:spPr>
          <a:xfrm>
            <a:off x="3587844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순서도: 대체 처리 80"/>
          <p:cNvSpPr/>
          <p:nvPr/>
        </p:nvSpPr>
        <p:spPr>
          <a:xfrm>
            <a:off x="4108712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순서도: 대체 처리 81"/>
          <p:cNvSpPr/>
          <p:nvPr/>
        </p:nvSpPr>
        <p:spPr>
          <a:xfrm>
            <a:off x="4644008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5164876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4" name="순서도: 대체 처리 83"/>
          <p:cNvSpPr/>
          <p:nvPr/>
        </p:nvSpPr>
        <p:spPr>
          <a:xfrm>
            <a:off x="5692888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순서도: 대체 처리 84"/>
          <p:cNvSpPr/>
          <p:nvPr/>
        </p:nvSpPr>
        <p:spPr>
          <a:xfrm>
            <a:off x="6213756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235033"/>
            <a:ext cx="1171026" cy="295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타원 42"/>
          <p:cNvSpPr/>
          <p:nvPr/>
        </p:nvSpPr>
        <p:spPr>
          <a:xfrm>
            <a:off x="395536" y="497717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732589" y="2267440"/>
            <a:ext cx="589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100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666435" y="2245222"/>
            <a:ext cx="589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100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1640862" y="220486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4576401" y="217052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1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748" y="5223954"/>
            <a:ext cx="1006894" cy="3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" name="타원 91"/>
          <p:cNvSpPr/>
          <p:nvPr/>
        </p:nvSpPr>
        <p:spPr>
          <a:xfrm>
            <a:off x="4644008" y="498475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0219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suh_p_0301_01_0003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덧셈을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계산해 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849562" y="4221088"/>
            <a:ext cx="163068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265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＋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endParaRPr lang="ko-KR" altLang="en-US" sz="1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322230" y="4236477"/>
            <a:ext cx="68928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390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818" y="4476947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3849827" y="4236477"/>
            <a:ext cx="163068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206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＋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377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endParaRPr lang="ko-KR" altLang="en-US" sz="1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322495" y="4251866"/>
            <a:ext cx="68928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583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083" y="4492336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9" name="그룹 38"/>
          <p:cNvGrpSpPr/>
          <p:nvPr/>
        </p:nvGrpSpPr>
        <p:grpSpPr>
          <a:xfrm>
            <a:off x="1101803" y="2434553"/>
            <a:ext cx="1655471" cy="1125136"/>
            <a:chOff x="1601093" y="2026173"/>
            <a:chExt cx="1655471" cy="1125136"/>
          </a:xfrm>
        </p:grpSpPr>
        <p:sp>
          <p:nvSpPr>
            <p:cNvPr id="40" name="TextBox 39"/>
            <p:cNvSpPr txBox="1"/>
            <p:nvPr/>
          </p:nvSpPr>
          <p:spPr>
            <a:xfrm>
              <a:off x="1806214" y="2026173"/>
              <a:ext cx="145035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1  3  8</a:t>
              </a:r>
              <a:endParaRPr lang="ko-KR" altLang="en-US" sz="19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601093" y="2302123"/>
              <a:ext cx="145035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＋  </a:t>
              </a:r>
              <a:r>
                <a:rPr lang="en-US" altLang="ko-KR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1  2  4</a:t>
              </a:r>
              <a:endParaRPr lang="ko-KR" altLang="en-US" sz="19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56" name="직선 연결선 55"/>
            <p:cNvCxnSpPr/>
            <p:nvPr/>
          </p:nvCxnSpPr>
          <p:spPr bwMode="auto">
            <a:xfrm>
              <a:off x="1806214" y="2671455"/>
              <a:ext cx="1270330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7" name="TextBox 56"/>
            <p:cNvSpPr txBox="1"/>
            <p:nvPr/>
          </p:nvSpPr>
          <p:spPr>
            <a:xfrm>
              <a:off x="2015716" y="2708920"/>
              <a:ext cx="1026114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b="1" dirty="0" smtClean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2  6  2</a:t>
              </a:r>
              <a:endPara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5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5784" y="2893586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9" name="그룹 58"/>
          <p:cNvGrpSpPr/>
          <p:nvPr/>
        </p:nvGrpSpPr>
        <p:grpSpPr>
          <a:xfrm>
            <a:off x="4031940" y="2431102"/>
            <a:ext cx="1655471" cy="1125136"/>
            <a:chOff x="1601093" y="2026173"/>
            <a:chExt cx="1655471" cy="1125136"/>
          </a:xfrm>
        </p:grpSpPr>
        <p:sp>
          <p:nvSpPr>
            <p:cNvPr id="60" name="TextBox 59"/>
            <p:cNvSpPr txBox="1"/>
            <p:nvPr/>
          </p:nvSpPr>
          <p:spPr>
            <a:xfrm>
              <a:off x="1806214" y="2026173"/>
              <a:ext cx="145035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2  1  2</a:t>
              </a:r>
              <a:endParaRPr lang="ko-KR" altLang="en-US" sz="19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601093" y="2302123"/>
              <a:ext cx="145035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＋  </a:t>
              </a:r>
              <a:r>
                <a:rPr lang="en-US" altLang="ko-KR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3  7  9</a:t>
              </a:r>
              <a:endParaRPr lang="ko-KR" altLang="en-US" sz="19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75" name="직선 연결선 74"/>
            <p:cNvCxnSpPr/>
            <p:nvPr/>
          </p:nvCxnSpPr>
          <p:spPr bwMode="auto">
            <a:xfrm>
              <a:off x="1806214" y="2671455"/>
              <a:ext cx="1270330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6" name="TextBox 75"/>
            <p:cNvSpPr txBox="1"/>
            <p:nvPr/>
          </p:nvSpPr>
          <p:spPr>
            <a:xfrm>
              <a:off x="2015716" y="2708920"/>
              <a:ext cx="1026114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b="1" dirty="0" smtClean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5  9  1</a:t>
              </a:r>
              <a:endPara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77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5784" y="2893586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8" name="순서도: 대체 처리 77"/>
          <p:cNvSpPr/>
          <p:nvPr/>
        </p:nvSpPr>
        <p:spPr>
          <a:xfrm>
            <a:off x="2538964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순서도: 대체 처리 78"/>
          <p:cNvSpPr/>
          <p:nvPr/>
        </p:nvSpPr>
        <p:spPr>
          <a:xfrm>
            <a:off x="3059832" y="980728"/>
            <a:ext cx="482514" cy="252028"/>
          </a:xfrm>
          <a:prstGeom prst="flowChartAlternateProcess">
            <a:avLst/>
          </a:prstGeom>
          <a:solidFill>
            <a:srgbClr val="AE7C6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순서도: 대체 처리 79"/>
          <p:cNvSpPr/>
          <p:nvPr/>
        </p:nvSpPr>
        <p:spPr>
          <a:xfrm>
            <a:off x="3587844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순서도: 대체 처리 80"/>
          <p:cNvSpPr/>
          <p:nvPr/>
        </p:nvSpPr>
        <p:spPr>
          <a:xfrm>
            <a:off x="4108712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순서도: 대체 처리 81"/>
          <p:cNvSpPr/>
          <p:nvPr/>
        </p:nvSpPr>
        <p:spPr>
          <a:xfrm>
            <a:off x="4644008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5164876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4" name="순서도: 대체 처리 83"/>
          <p:cNvSpPr/>
          <p:nvPr/>
        </p:nvSpPr>
        <p:spPr>
          <a:xfrm>
            <a:off x="5692888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순서도: 대체 처리 84"/>
          <p:cNvSpPr/>
          <p:nvPr/>
        </p:nvSpPr>
        <p:spPr>
          <a:xfrm>
            <a:off x="6213756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235033"/>
            <a:ext cx="1171026" cy="295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1732589" y="2267440"/>
            <a:ext cx="589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100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666435" y="2245222"/>
            <a:ext cx="589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100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1096026" y="3430827"/>
            <a:ext cx="5265015" cy="1773123"/>
            <a:chOff x="959372" y="3430827"/>
            <a:chExt cx="5265015" cy="1773123"/>
          </a:xfrm>
        </p:grpSpPr>
        <p:pic>
          <p:nvPicPr>
            <p:cNvPr id="62" name="Picture 2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402"/>
            <a:stretch/>
          </p:blipFill>
          <p:spPr bwMode="auto">
            <a:xfrm>
              <a:off x="993513" y="5021263"/>
              <a:ext cx="5214529" cy="182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3" name="Picture 2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787"/>
            <a:stretch/>
          </p:blipFill>
          <p:spPr bwMode="auto">
            <a:xfrm>
              <a:off x="959372" y="3430827"/>
              <a:ext cx="5265015" cy="4936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직사각형 63"/>
            <p:cNvSpPr/>
            <p:nvPr/>
          </p:nvSpPr>
          <p:spPr>
            <a:xfrm>
              <a:off x="993513" y="3922323"/>
              <a:ext cx="5181889" cy="1104214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282610" y="3909892"/>
              <a:ext cx="8436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2 6 5</a:t>
              </a:r>
              <a:endPara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925253" y="4210127"/>
              <a:ext cx="11833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＋ </a:t>
              </a:r>
              <a:r>
                <a:rPr lang="en-US" altLang="ko-KR" sz="2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1 2 5</a:t>
              </a:r>
              <a:endPara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68" name="직선 연결선 67"/>
            <p:cNvCxnSpPr/>
            <p:nvPr/>
          </p:nvCxnSpPr>
          <p:spPr bwMode="auto">
            <a:xfrm flipV="1">
              <a:off x="2056425" y="4595385"/>
              <a:ext cx="926356" cy="1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9" name="TextBox 68"/>
            <p:cNvSpPr txBox="1"/>
            <p:nvPr/>
          </p:nvSpPr>
          <p:spPr>
            <a:xfrm>
              <a:off x="2279608" y="4568370"/>
              <a:ext cx="12351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3 9 0</a:t>
              </a:r>
              <a:endPara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2544389" y="3772461"/>
              <a:ext cx="2568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062743" y="3910987"/>
              <a:ext cx="8436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2 0 6</a:t>
              </a:r>
              <a:endPara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705386" y="4211222"/>
              <a:ext cx="11833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＋ </a:t>
              </a:r>
              <a:r>
                <a:rPr lang="en-US" altLang="ko-KR" sz="2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3 7 7 </a:t>
              </a:r>
              <a:endPara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87" name="직선 연결선 86"/>
            <p:cNvCxnSpPr/>
            <p:nvPr/>
          </p:nvCxnSpPr>
          <p:spPr bwMode="auto">
            <a:xfrm flipV="1">
              <a:off x="3836558" y="4596480"/>
              <a:ext cx="926356" cy="1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8" name="TextBox 87"/>
            <p:cNvSpPr txBox="1"/>
            <p:nvPr/>
          </p:nvSpPr>
          <p:spPr>
            <a:xfrm>
              <a:off x="3881447" y="4569465"/>
              <a:ext cx="12351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2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5 8 3</a:t>
              </a:r>
              <a:endPara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324522" y="3773556"/>
              <a:ext cx="2568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7018371" y="1092168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pic>
        <p:nvPicPr>
          <p:cNvPr id="92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748" y="5223954"/>
            <a:ext cx="1006894" cy="3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3301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suh_p_0301_01_0003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덧셈을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TextBox 43"/>
          <p:cNvSpPr txBox="1"/>
          <p:nvPr/>
        </p:nvSpPr>
        <p:spPr>
          <a:xfrm>
            <a:off x="654094" y="1616248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그림을 보고         안에 알맞은 수를 써넣으시오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7018371" y="1092168"/>
            <a:ext cx="21256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다운로드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(1~3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다운로드 되는 파일은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(3-1-1)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형성평가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2_03</a:t>
            </a:r>
            <a:r>
              <a:rPr lang="ko-KR" altLang="en-US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순서도: 대체 처리 51"/>
          <p:cNvSpPr/>
          <p:nvPr/>
        </p:nvSpPr>
        <p:spPr>
          <a:xfrm>
            <a:off x="2538964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순서도: 대체 처리 52"/>
          <p:cNvSpPr/>
          <p:nvPr/>
        </p:nvSpPr>
        <p:spPr>
          <a:xfrm>
            <a:off x="3059832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순서도: 대체 처리 53"/>
          <p:cNvSpPr/>
          <p:nvPr/>
        </p:nvSpPr>
        <p:spPr>
          <a:xfrm>
            <a:off x="3587844" y="980728"/>
            <a:ext cx="482514" cy="252028"/>
          </a:xfrm>
          <a:prstGeom prst="flowChartAlternateProcess">
            <a:avLst/>
          </a:prstGeom>
          <a:solidFill>
            <a:srgbClr val="AE7C6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순서도: 대체 처리 54"/>
          <p:cNvSpPr/>
          <p:nvPr/>
        </p:nvSpPr>
        <p:spPr>
          <a:xfrm>
            <a:off x="4108712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순서도: 대체 처리 55"/>
          <p:cNvSpPr/>
          <p:nvPr/>
        </p:nvSpPr>
        <p:spPr>
          <a:xfrm>
            <a:off x="4644008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순서도: 대체 처리 56"/>
          <p:cNvSpPr/>
          <p:nvPr/>
        </p:nvSpPr>
        <p:spPr>
          <a:xfrm>
            <a:off x="5164876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순서도: 대체 처리 57"/>
          <p:cNvSpPr/>
          <p:nvPr/>
        </p:nvSpPr>
        <p:spPr>
          <a:xfrm>
            <a:off x="5692888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순서도: 대체 처리 58"/>
          <p:cNvSpPr/>
          <p:nvPr/>
        </p:nvSpPr>
        <p:spPr>
          <a:xfrm>
            <a:off x="6213756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6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748" y="5223954"/>
            <a:ext cx="1006894" cy="3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타원 38"/>
          <p:cNvSpPr/>
          <p:nvPr/>
        </p:nvSpPr>
        <p:spPr>
          <a:xfrm>
            <a:off x="4349969" y="506877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6412851" y="506877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235033"/>
            <a:ext cx="1171026" cy="295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타원 34"/>
          <p:cNvSpPr/>
          <p:nvPr/>
        </p:nvSpPr>
        <p:spPr>
          <a:xfrm>
            <a:off x="395536" y="497717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/>
          <a:srcRect l="57481" t="43700" r="7082" b="36700"/>
          <a:stretch/>
        </p:blipFill>
        <p:spPr>
          <a:xfrm>
            <a:off x="283102" y="2383236"/>
            <a:ext cx="6171911" cy="1920150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2879812" y="2636912"/>
            <a:ext cx="83939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774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5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637" y="2534823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38964" y="3753036"/>
            <a:ext cx="5928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dirty="0" smtClean="0"/>
              <a:t>636</a:t>
            </a:r>
            <a:endParaRPr lang="ko-KR" altLang="en-US" sz="1800" dirty="0" smtClean="0"/>
          </a:p>
        </p:txBody>
      </p:sp>
      <p:sp>
        <p:nvSpPr>
          <p:cNvPr id="36" name="TextBox 35"/>
          <p:cNvSpPr txBox="1"/>
          <p:nvPr/>
        </p:nvSpPr>
        <p:spPr>
          <a:xfrm>
            <a:off x="5256076" y="3753036"/>
            <a:ext cx="66046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dirty="0" smtClean="0"/>
              <a:t>138</a:t>
            </a:r>
            <a:endParaRPr lang="ko-KR" altLang="en-US" sz="1800" dirty="0" smtClean="0"/>
          </a:p>
        </p:txBody>
      </p:sp>
      <p:graphicFrame>
        <p:nvGraphicFramePr>
          <p:cNvPr id="2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058532"/>
              </p:ext>
            </p:extLst>
          </p:nvPr>
        </p:nvGraphicFramePr>
        <p:xfrm>
          <a:off x="115384" y="6129300"/>
          <a:ext cx="6688864" cy="4572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bg.svg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</a:t>
                      </a: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포함된 텍스트는 지우고 새로 써 주세요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박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 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\app\resource\contents\lesson01\ops\lesson01\images\mm_31_1_02_07_02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0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81" y="1640281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6400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suh_p_0301_01_0003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덧셈을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TextBox 43"/>
          <p:cNvSpPr txBox="1"/>
          <p:nvPr/>
        </p:nvSpPr>
        <p:spPr>
          <a:xfrm>
            <a:off x="654094" y="1616248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그림을 보고         안에 알맞은 수를 써넣으시오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7018371" y="1092168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52" name="순서도: 대체 처리 51"/>
          <p:cNvSpPr/>
          <p:nvPr/>
        </p:nvSpPr>
        <p:spPr>
          <a:xfrm>
            <a:off x="2538964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순서도: 대체 처리 52"/>
          <p:cNvSpPr/>
          <p:nvPr/>
        </p:nvSpPr>
        <p:spPr>
          <a:xfrm>
            <a:off x="3059832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순서도: 대체 처리 53"/>
          <p:cNvSpPr/>
          <p:nvPr/>
        </p:nvSpPr>
        <p:spPr>
          <a:xfrm>
            <a:off x="3587844" y="980728"/>
            <a:ext cx="482514" cy="252028"/>
          </a:xfrm>
          <a:prstGeom prst="flowChartAlternateProcess">
            <a:avLst/>
          </a:prstGeom>
          <a:solidFill>
            <a:srgbClr val="AE7C6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순서도: 대체 처리 54"/>
          <p:cNvSpPr/>
          <p:nvPr/>
        </p:nvSpPr>
        <p:spPr>
          <a:xfrm>
            <a:off x="4108712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순서도: 대체 처리 55"/>
          <p:cNvSpPr/>
          <p:nvPr/>
        </p:nvSpPr>
        <p:spPr>
          <a:xfrm>
            <a:off x="4644008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순서도: 대체 처리 56"/>
          <p:cNvSpPr/>
          <p:nvPr/>
        </p:nvSpPr>
        <p:spPr>
          <a:xfrm>
            <a:off x="5164876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순서도: 대체 처리 57"/>
          <p:cNvSpPr/>
          <p:nvPr/>
        </p:nvSpPr>
        <p:spPr>
          <a:xfrm>
            <a:off x="5692888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순서도: 대체 처리 58"/>
          <p:cNvSpPr/>
          <p:nvPr/>
        </p:nvSpPr>
        <p:spPr>
          <a:xfrm>
            <a:off x="6213756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6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748" y="5223954"/>
            <a:ext cx="1006894" cy="3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235033"/>
            <a:ext cx="1171026" cy="295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/>
          <a:srcRect l="57481" t="43700" r="7082" b="36700"/>
          <a:stretch/>
        </p:blipFill>
        <p:spPr>
          <a:xfrm>
            <a:off x="283102" y="2383236"/>
            <a:ext cx="6171911" cy="1920150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2879812" y="2636912"/>
            <a:ext cx="83939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774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5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637" y="2534823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38964" y="3753036"/>
            <a:ext cx="5928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dirty="0" smtClean="0"/>
              <a:t>636</a:t>
            </a:r>
            <a:endParaRPr lang="ko-KR" altLang="en-US" sz="1800" dirty="0" smtClean="0"/>
          </a:p>
        </p:txBody>
      </p:sp>
      <p:sp>
        <p:nvSpPr>
          <p:cNvPr id="36" name="TextBox 35"/>
          <p:cNvSpPr txBox="1"/>
          <p:nvPr/>
        </p:nvSpPr>
        <p:spPr>
          <a:xfrm>
            <a:off x="5256076" y="3753036"/>
            <a:ext cx="66046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dirty="0" smtClean="0"/>
              <a:t>138</a:t>
            </a:r>
            <a:endParaRPr lang="ko-KR" altLang="en-US" sz="1800" dirty="0" smtClean="0"/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402"/>
          <a:stretch/>
        </p:blipFill>
        <p:spPr bwMode="auto">
          <a:xfrm>
            <a:off x="485681" y="5064548"/>
            <a:ext cx="6246559" cy="17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787"/>
          <a:stretch/>
        </p:blipFill>
        <p:spPr bwMode="auto">
          <a:xfrm>
            <a:off x="506206" y="3583381"/>
            <a:ext cx="6246559" cy="493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621276" y="3947476"/>
            <a:ext cx="5833737" cy="110170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smtClean="0">
                <a:solidFill>
                  <a:sysClr val="windowText" lastClr="000000"/>
                </a:solidFill>
              </a:rPr>
              <a:t>636+138=774</a:t>
            </a:r>
            <a:endParaRPr lang="ko-KR" altLang="en-US" sz="1800" dirty="0">
              <a:solidFill>
                <a:sysClr val="windowText" lastClr="000000"/>
              </a:solidFill>
            </a:endParaRPr>
          </a:p>
        </p:txBody>
      </p:sp>
      <p:pic>
        <p:nvPicPr>
          <p:cNvPr id="37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81" y="1640281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5347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suh_p_0301_01_0003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덧셈을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   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안에 알맞은 수를 써넣으시오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7018371" y="1092168"/>
            <a:ext cx="212562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(4~8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4"/>
              </a:rPr>
              <a:t>https://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4"/>
              </a:rPr>
              <a:t>cdata2.tsherpa.co.kr/tsherpa/MultiMedia/Flash/2020/curri/index.html?flashxmlnum=yuni4856&amp;classa=A8-C1-31-MM-MM-04-02-03-0-0-0-0&amp;classno=MM_31_04/suh_0301_01_0003/suh_0301_01_0003_401_1.html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3. ‘8’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칸 클릭할 때 자릿수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도 함께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순서도: 대체 처리 59"/>
          <p:cNvSpPr/>
          <p:nvPr/>
        </p:nvSpPr>
        <p:spPr>
          <a:xfrm>
            <a:off x="2538964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순서도: 대체 처리 74"/>
          <p:cNvSpPr/>
          <p:nvPr/>
        </p:nvSpPr>
        <p:spPr>
          <a:xfrm>
            <a:off x="3059832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순서도: 대체 처리 75"/>
          <p:cNvSpPr/>
          <p:nvPr/>
        </p:nvSpPr>
        <p:spPr>
          <a:xfrm>
            <a:off x="3587844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순서도: 대체 처리 76"/>
          <p:cNvSpPr/>
          <p:nvPr/>
        </p:nvSpPr>
        <p:spPr>
          <a:xfrm>
            <a:off x="4108712" y="980728"/>
            <a:ext cx="482514" cy="252028"/>
          </a:xfrm>
          <a:prstGeom prst="flowChartAlternateProcess">
            <a:avLst/>
          </a:prstGeom>
          <a:solidFill>
            <a:srgbClr val="AE7C6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순서도: 대체 처리 77"/>
          <p:cNvSpPr/>
          <p:nvPr/>
        </p:nvSpPr>
        <p:spPr>
          <a:xfrm>
            <a:off x="4644008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순서도: 대체 처리 78"/>
          <p:cNvSpPr/>
          <p:nvPr/>
        </p:nvSpPr>
        <p:spPr>
          <a:xfrm>
            <a:off x="5164876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순서도: 대체 처리 79"/>
          <p:cNvSpPr/>
          <p:nvPr/>
        </p:nvSpPr>
        <p:spPr>
          <a:xfrm>
            <a:off x="5692888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4" name="순서도: 대체 처리 93"/>
          <p:cNvSpPr/>
          <p:nvPr/>
        </p:nvSpPr>
        <p:spPr>
          <a:xfrm>
            <a:off x="6213756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431843" y="50913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744085" y="2500392"/>
            <a:ext cx="1450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1  3  5</a:t>
            </a:r>
            <a:endParaRPr lang="ko-KR" altLang="en-US" sz="28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183688" y="2934391"/>
            <a:ext cx="1925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＋  </a:t>
            </a:r>
            <a:r>
              <a:rPr lang="en-US" altLang="ko-KR" sz="2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4  5  8 </a:t>
            </a:r>
            <a:endParaRPr lang="ko-KR" altLang="en-US" sz="28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 bwMode="auto">
          <a:xfrm>
            <a:off x="2302128" y="3508504"/>
            <a:ext cx="1801820" cy="1802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2109528" y="3533241"/>
            <a:ext cx="2073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6  9  3</a:t>
            </a:r>
            <a:endParaRPr lang="ko-KR" altLang="en-US" sz="28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9572" y="1628800"/>
            <a:ext cx="396044" cy="32403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2823456" y="2595186"/>
            <a:ext cx="396044" cy="32403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rgbClr val="0070C0"/>
                </a:solidFill>
              </a:rPr>
              <a:t>2</a:t>
            </a:r>
            <a:endParaRPr lang="ko-KR" altLang="en-US" sz="2800" b="1" dirty="0">
              <a:solidFill>
                <a:srgbClr val="0070C0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3219500" y="3035988"/>
            <a:ext cx="396044" cy="32403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rgbClr val="0070C0"/>
                </a:solidFill>
              </a:rPr>
              <a:t>5</a:t>
            </a:r>
            <a:endParaRPr lang="ko-KR" altLang="en-US" sz="2800" b="1" dirty="0">
              <a:solidFill>
                <a:srgbClr val="0070C0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3688966" y="3035988"/>
            <a:ext cx="396044" cy="32403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rgbClr val="0070C0"/>
                </a:solidFill>
              </a:rPr>
              <a:t>8</a:t>
            </a:r>
            <a:endParaRPr lang="ko-KR" altLang="en-US" sz="2800" b="1" dirty="0">
              <a:solidFill>
                <a:srgbClr val="0070C0"/>
              </a:solidFill>
            </a:endParaRPr>
          </a:p>
        </p:txBody>
      </p:sp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616" y="2348880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089" y="3343411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337" y="3383078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156084" y="2315580"/>
            <a:ext cx="589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100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542743" y="22437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0475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★[초등] 교사용DVD 자료\수학(박) 3-1 지도서\app\resource\contents\lesson01\ops\lesson01\video\mm_31_1_02_02_01_ani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" r="15155"/>
          <a:stretch/>
        </p:blipFill>
        <p:spPr bwMode="auto">
          <a:xfrm>
            <a:off x="58723" y="872716"/>
            <a:ext cx="6925545" cy="471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suh_p_0301_01_0003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알아볼까요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9275" y="872716"/>
            <a:ext cx="6924993" cy="4712924"/>
          </a:xfrm>
          <a:prstGeom prst="rect">
            <a:avLst/>
          </a:prstGeom>
          <a:solidFill>
            <a:schemeClr val="bg1">
              <a:lumMod val="50000"/>
              <a:alpha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259632" y="2438890"/>
            <a:ext cx="4572508" cy="12601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신나는 </a:t>
            </a:r>
            <a:r>
              <a:rPr lang="ko-KR" altLang="en-US" sz="3200" b="1" dirty="0" err="1" smtClean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드론</a:t>
            </a:r>
            <a:r>
              <a:rPr lang="ko-KR" altLang="en-US" sz="3200" b="1" dirty="0" smtClean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200" b="1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축구 경기</a:t>
            </a:r>
            <a:endParaRPr lang="ko-KR" altLang="en-US" sz="3200" b="1" dirty="0">
              <a:solidFill>
                <a:schemeClr val="accent6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3393351" y="3501008"/>
            <a:ext cx="396044" cy="396044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/>
        </p:nvSpPr>
        <p:spPr>
          <a:xfrm rot="5400000">
            <a:off x="3503290" y="3609020"/>
            <a:ext cx="208823" cy="180020"/>
          </a:xfrm>
          <a:prstGeom prst="triangl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890876"/>
              </p:ext>
            </p:extLst>
          </p:nvPr>
        </p:nvGraphicFramePr>
        <p:xfrm>
          <a:off x="120453" y="6165304"/>
          <a:ext cx="358030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22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mm_31_1_02_02_01_ani.mp4</a:t>
                      </a:r>
                      <a:endParaRPr lang="en-US" altLang="ko-KR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90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DVD </a:t>
            </a:r>
            <a:r>
              <a:rPr lang="ko-KR" altLang="en-US" sz="1000" b="1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수학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 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app\resource\contents\lesson01\ops\lesson01\video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491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(4~8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2"/>
              </a:rPr>
              <a:t>https://cdata2.tsherpa.co.kr/tsherpa/MultiMedia/Flash/2020/curri/index.html?flashxmlnum=yuni4856&amp;classa=A8-C1-31-MM-MM-04-02-03-0-0-0-0&amp;classno=MM_31_04/suh_0301_01_0003/suh_0301_01_0003_401_1.html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suh_p_0301_01_0003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덧셈을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빈칸에 알맞은 수를 써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넣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으시오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순서도: 대체 처리 51"/>
          <p:cNvSpPr/>
          <p:nvPr/>
        </p:nvSpPr>
        <p:spPr>
          <a:xfrm>
            <a:off x="2538964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순서도: 대체 처리 52"/>
          <p:cNvSpPr/>
          <p:nvPr/>
        </p:nvSpPr>
        <p:spPr>
          <a:xfrm>
            <a:off x="3059832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순서도: 대체 처리 53"/>
          <p:cNvSpPr/>
          <p:nvPr/>
        </p:nvSpPr>
        <p:spPr>
          <a:xfrm>
            <a:off x="3587844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순서도: 대체 처리 54"/>
          <p:cNvSpPr/>
          <p:nvPr/>
        </p:nvSpPr>
        <p:spPr>
          <a:xfrm>
            <a:off x="4108712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순서도: 대체 처리 55"/>
          <p:cNvSpPr/>
          <p:nvPr/>
        </p:nvSpPr>
        <p:spPr>
          <a:xfrm>
            <a:off x="4644008" y="980728"/>
            <a:ext cx="482514" cy="252028"/>
          </a:xfrm>
          <a:prstGeom prst="flowChartAlternateProcess">
            <a:avLst/>
          </a:prstGeom>
          <a:solidFill>
            <a:srgbClr val="AE7C6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순서도: 대체 처리 56"/>
          <p:cNvSpPr/>
          <p:nvPr/>
        </p:nvSpPr>
        <p:spPr>
          <a:xfrm>
            <a:off x="5164876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순서도: 대체 처리 57"/>
          <p:cNvSpPr/>
          <p:nvPr/>
        </p:nvSpPr>
        <p:spPr>
          <a:xfrm>
            <a:off x="5692888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순서도: 대체 처리 58"/>
          <p:cNvSpPr/>
          <p:nvPr/>
        </p:nvSpPr>
        <p:spPr>
          <a:xfrm>
            <a:off x="6213756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431843" y="50913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rcRect l="56694" t="24288" r="7081" b="54012"/>
          <a:stretch/>
        </p:blipFill>
        <p:spPr>
          <a:xfrm>
            <a:off x="497021" y="2252675"/>
            <a:ext cx="6031532" cy="2032364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719572" y="3429000"/>
            <a:ext cx="612068" cy="396044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 smtClean="0">
                <a:solidFill>
                  <a:sysClr val="windowText" lastClr="000000"/>
                </a:solidFill>
              </a:rPr>
              <a:t>673</a:t>
            </a:r>
            <a:endParaRPr lang="ko-KR" altLang="en-US" sz="1800" dirty="0">
              <a:solidFill>
                <a:sysClr val="windowText" lastClr="000000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268538" y="3429000"/>
            <a:ext cx="612068" cy="396044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927</a:t>
            </a:r>
            <a:endParaRPr lang="ko-KR" altLang="en-US" sz="16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5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676" y="3268857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모서리가 둥근 직사각형 29"/>
          <p:cNvSpPr/>
          <p:nvPr/>
        </p:nvSpPr>
        <p:spPr>
          <a:xfrm>
            <a:off x="4127400" y="3429000"/>
            <a:ext cx="612068" cy="396044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 smtClean="0">
                <a:solidFill>
                  <a:sysClr val="windowText" lastClr="000000"/>
                </a:solidFill>
              </a:rPr>
              <a:t>548</a:t>
            </a:r>
            <a:endParaRPr lang="ko-KR" altLang="en-US" sz="1800" dirty="0">
              <a:solidFill>
                <a:sysClr val="windowText" lastClr="000000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5707433" y="3448691"/>
            <a:ext cx="612068" cy="396044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866</a:t>
            </a:r>
            <a:endParaRPr lang="ko-KR" altLang="en-US" sz="16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504" y="3268857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1475656" y="2564904"/>
            <a:ext cx="664020" cy="32403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ysClr val="windowText" lastClr="000000"/>
                </a:solidFill>
              </a:rPr>
              <a:t>+254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4880088" y="2564904"/>
            <a:ext cx="664020" cy="32403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ysClr val="windowText" lastClr="000000"/>
                </a:solidFill>
              </a:rPr>
              <a:t>+318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5665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suh_p_0301_01_0003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덧셈을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TextBox 43"/>
          <p:cNvSpPr txBox="1"/>
          <p:nvPr/>
        </p:nvSpPr>
        <p:spPr>
          <a:xfrm>
            <a:off x="611560" y="1628800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두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친구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가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뽑은 숫자 카드에 쓰여 있는 수의 합을 구하시오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" name="TextBox 84"/>
          <p:cNvSpPr txBox="1"/>
          <p:nvPr/>
        </p:nvSpPr>
        <p:spPr>
          <a:xfrm>
            <a:off x="7018371" y="1092168"/>
            <a:ext cx="212562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(4~8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4"/>
              </a:rPr>
              <a:t>https://cdata2.tsherpa.co.kr/tsherpa/MultiMedia/Flash/2020/curri/index.html?flashxmlnum=yuni4856&amp;classa=A8-C1-31-MM-MM-04-02-03-0-0-0-0&amp;classno=MM_31_04/suh_0301_01_0003/suh_0301_01_0003_401_1.html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천재 교과서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캐릭터로 교체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3. .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순서도: 대체 처리 58"/>
          <p:cNvSpPr/>
          <p:nvPr/>
        </p:nvSpPr>
        <p:spPr>
          <a:xfrm>
            <a:off x="2538964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순서도: 대체 처리 59"/>
          <p:cNvSpPr/>
          <p:nvPr/>
        </p:nvSpPr>
        <p:spPr>
          <a:xfrm>
            <a:off x="3059832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순서도: 대체 처리 74"/>
          <p:cNvSpPr/>
          <p:nvPr/>
        </p:nvSpPr>
        <p:spPr>
          <a:xfrm>
            <a:off x="3587844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순서도: 대체 처리 75"/>
          <p:cNvSpPr/>
          <p:nvPr/>
        </p:nvSpPr>
        <p:spPr>
          <a:xfrm>
            <a:off x="4108712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순서도: 대체 처리 76"/>
          <p:cNvSpPr/>
          <p:nvPr/>
        </p:nvSpPr>
        <p:spPr>
          <a:xfrm>
            <a:off x="4644008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순서도: 대체 처리 77"/>
          <p:cNvSpPr/>
          <p:nvPr/>
        </p:nvSpPr>
        <p:spPr>
          <a:xfrm>
            <a:off x="5164876" y="980728"/>
            <a:ext cx="482514" cy="252028"/>
          </a:xfrm>
          <a:prstGeom prst="flowChartAlternateProcess">
            <a:avLst/>
          </a:prstGeom>
          <a:solidFill>
            <a:srgbClr val="AE7C6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순서도: 대체 처리 78"/>
          <p:cNvSpPr/>
          <p:nvPr/>
        </p:nvSpPr>
        <p:spPr>
          <a:xfrm>
            <a:off x="5692888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순서도: 대체 처리 79"/>
          <p:cNvSpPr/>
          <p:nvPr/>
        </p:nvSpPr>
        <p:spPr>
          <a:xfrm>
            <a:off x="6213756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269" name="_x158392888" descr="EMB00002bac2d8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279" y="2287049"/>
            <a:ext cx="1181100" cy="173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_x158395288" descr="EMB00002bac2d8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445" y="2217993"/>
            <a:ext cx="1189038" cy="187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197703" y="4329099"/>
            <a:ext cx="68928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645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7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291" y="4569569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970185" y="3465004"/>
            <a:ext cx="1189038" cy="450103"/>
          </a:xfrm>
          <a:prstGeom prst="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00" dirty="0" smtClean="0">
                <a:solidFill>
                  <a:schemeClr val="tx1"/>
                </a:solidFill>
                <a:latin typeface="+mn-ea"/>
              </a:rPr>
              <a:t>519</a:t>
            </a:r>
            <a:endParaRPr lang="ko-KR" altLang="en-US" sz="1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4109279" y="3465004"/>
            <a:ext cx="1189038" cy="450103"/>
          </a:xfrm>
          <a:prstGeom prst="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00" dirty="0" smtClean="0">
                <a:solidFill>
                  <a:schemeClr val="tx1"/>
                </a:solidFill>
                <a:latin typeface="+mn-ea"/>
              </a:rPr>
              <a:t>126</a:t>
            </a:r>
            <a:endParaRPr lang="ko-KR" altLang="en-US" sz="1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1821916" y="229047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431843" y="50913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0769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suh_p_0301_01_0003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덧셈을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TextBox 43"/>
          <p:cNvSpPr txBox="1"/>
          <p:nvPr/>
        </p:nvSpPr>
        <p:spPr>
          <a:xfrm>
            <a:off x="575556" y="1635768"/>
            <a:ext cx="626469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계산 결과를 비교하여       안에    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,    ,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를 알맞게 써넣으시오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순서도: 대체 처리 51"/>
          <p:cNvSpPr/>
          <p:nvPr/>
        </p:nvSpPr>
        <p:spPr>
          <a:xfrm>
            <a:off x="2538964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순서도: 대체 처리 52"/>
          <p:cNvSpPr/>
          <p:nvPr/>
        </p:nvSpPr>
        <p:spPr>
          <a:xfrm>
            <a:off x="3059832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순서도: 대체 처리 53"/>
          <p:cNvSpPr/>
          <p:nvPr/>
        </p:nvSpPr>
        <p:spPr>
          <a:xfrm>
            <a:off x="3587844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순서도: 대체 처리 54"/>
          <p:cNvSpPr/>
          <p:nvPr/>
        </p:nvSpPr>
        <p:spPr>
          <a:xfrm>
            <a:off x="4108712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순서도: 대체 처리 55"/>
          <p:cNvSpPr/>
          <p:nvPr/>
        </p:nvSpPr>
        <p:spPr>
          <a:xfrm>
            <a:off x="4644008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순서도: 대체 처리 56"/>
          <p:cNvSpPr/>
          <p:nvPr/>
        </p:nvSpPr>
        <p:spPr>
          <a:xfrm>
            <a:off x="5164876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순서도: 대체 처리 57"/>
          <p:cNvSpPr/>
          <p:nvPr/>
        </p:nvSpPr>
        <p:spPr>
          <a:xfrm>
            <a:off x="5692888" y="980728"/>
            <a:ext cx="482514" cy="252028"/>
          </a:xfrm>
          <a:prstGeom prst="flowChartAlternateProcess">
            <a:avLst/>
          </a:prstGeom>
          <a:solidFill>
            <a:srgbClr val="AE7C6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순서도: 대체 처리 58"/>
          <p:cNvSpPr/>
          <p:nvPr/>
        </p:nvSpPr>
        <p:spPr>
          <a:xfrm>
            <a:off x="6213756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812" y="1631026"/>
            <a:ext cx="357814" cy="357814"/>
          </a:xfrm>
          <a:prstGeom prst="rect">
            <a:avLst/>
          </a:prstGeom>
        </p:spPr>
      </p:pic>
      <p:pic>
        <p:nvPicPr>
          <p:cNvPr id="10241" name="Picture 1" descr="D:\[초등] 교과학습\2021년 1학기\1-4학년 21년 1학기 개발물\suh_0201_01_0001\common\contents\images\math\inequal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944" y="1679430"/>
            <a:ext cx="157817" cy="26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D:\[초등] 교과학습\2021년 1학기\1-4학년 21년 1학기 개발물\suh_0201_01_0001\common\contents\images\math\inequalIcon_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916" y="1664804"/>
            <a:ext cx="157817" cy="26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D:\[초등] 교과학습\2021년 1학기\1-4학년 21년 1학기 개발물\suh_0201_01_0001\common\contents\images\math\equalIc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905" y="1764408"/>
            <a:ext cx="166923" cy="9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1838046" y="2492896"/>
            <a:ext cx="3326830" cy="756084"/>
          </a:xfrm>
          <a:prstGeom prst="round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900" dirty="0">
                <a:latin typeface="+mn-ea"/>
              </a:rPr>
              <a:t>5</a:t>
            </a:r>
            <a:r>
              <a:rPr lang="en-US" altLang="ko-KR" sz="1900" dirty="0" smtClean="0">
                <a:latin typeface="+mn-ea"/>
              </a:rPr>
              <a:t>26</a:t>
            </a:r>
            <a:r>
              <a:rPr lang="ko-KR" altLang="en-US" sz="1900" dirty="0" smtClean="0">
                <a:latin typeface="+mn-ea"/>
              </a:rPr>
              <a:t>＋</a:t>
            </a:r>
            <a:r>
              <a:rPr lang="en-US" altLang="ko-KR" sz="1900" dirty="0" smtClean="0">
                <a:latin typeface="+mn-ea"/>
              </a:rPr>
              <a:t>168       428</a:t>
            </a:r>
            <a:r>
              <a:rPr lang="ko-KR" altLang="en-US" sz="1900" dirty="0" smtClean="0">
                <a:latin typeface="+mn-ea"/>
              </a:rPr>
              <a:t>＋</a:t>
            </a:r>
            <a:r>
              <a:rPr lang="en-US" altLang="ko-KR" sz="1900" dirty="0" smtClean="0">
                <a:latin typeface="+mn-ea"/>
              </a:rPr>
              <a:t>267</a:t>
            </a:r>
            <a:endParaRPr lang="ko-KR" altLang="en-US" sz="1900" dirty="0">
              <a:latin typeface="+mn-ea"/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659" y="2654461"/>
            <a:ext cx="432955" cy="432955"/>
          </a:xfrm>
          <a:prstGeom prst="rect">
            <a:avLst/>
          </a:prstGeom>
        </p:spPr>
      </p:pic>
      <p:pic>
        <p:nvPicPr>
          <p:cNvPr id="10244" name="Picture 4" descr="D:\[초등] 교과학습\2021년 1학기\1-4학년 21년 1학기 개발물\suh_0201_01_0001\common\contents\images\math\inequalIcon_2_blu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22948" y="2763084"/>
            <a:ext cx="140940" cy="21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7018371" y="1092168"/>
            <a:ext cx="212562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(4~8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9"/>
              </a:rPr>
              <a:t>https://cdata2.tsherpa.co.kr/tsherpa/MultiMedia/Flash/2020/curri/index.html?flashxmlnum=yuni4856&amp;classa=A8-C1-31-MM-MM-04-02-03-0-0-0-0&amp;classno=MM_31_04/suh_0301_01_0003/suh_0301_01_0003_401_1.html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431843" y="501317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748" y="5223954"/>
            <a:ext cx="1006894" cy="3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타원 28"/>
          <p:cNvSpPr/>
          <p:nvPr/>
        </p:nvSpPr>
        <p:spPr>
          <a:xfrm>
            <a:off x="4349969" y="506877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3449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suh_p_0301_01_0003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덧셈을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TextBox 43"/>
          <p:cNvSpPr txBox="1"/>
          <p:nvPr/>
        </p:nvSpPr>
        <p:spPr>
          <a:xfrm>
            <a:off x="575556" y="1635768"/>
            <a:ext cx="626469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계산 결과를 비교하여       안에    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,    ,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를 알맞게 써넣으시오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순서도: 대체 처리 51"/>
          <p:cNvSpPr/>
          <p:nvPr/>
        </p:nvSpPr>
        <p:spPr>
          <a:xfrm>
            <a:off x="2538964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순서도: 대체 처리 52"/>
          <p:cNvSpPr/>
          <p:nvPr/>
        </p:nvSpPr>
        <p:spPr>
          <a:xfrm>
            <a:off x="3059832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순서도: 대체 처리 53"/>
          <p:cNvSpPr/>
          <p:nvPr/>
        </p:nvSpPr>
        <p:spPr>
          <a:xfrm>
            <a:off x="3587844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순서도: 대체 처리 54"/>
          <p:cNvSpPr/>
          <p:nvPr/>
        </p:nvSpPr>
        <p:spPr>
          <a:xfrm>
            <a:off x="4108712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순서도: 대체 처리 55"/>
          <p:cNvSpPr/>
          <p:nvPr/>
        </p:nvSpPr>
        <p:spPr>
          <a:xfrm>
            <a:off x="4644008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순서도: 대체 처리 56"/>
          <p:cNvSpPr/>
          <p:nvPr/>
        </p:nvSpPr>
        <p:spPr>
          <a:xfrm>
            <a:off x="5164876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순서도: 대체 처리 57"/>
          <p:cNvSpPr/>
          <p:nvPr/>
        </p:nvSpPr>
        <p:spPr>
          <a:xfrm>
            <a:off x="5692888" y="980728"/>
            <a:ext cx="482514" cy="252028"/>
          </a:xfrm>
          <a:prstGeom prst="flowChartAlternateProcess">
            <a:avLst/>
          </a:prstGeom>
          <a:solidFill>
            <a:srgbClr val="AE7C6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순서도: 대체 처리 58"/>
          <p:cNvSpPr/>
          <p:nvPr/>
        </p:nvSpPr>
        <p:spPr>
          <a:xfrm>
            <a:off x="6213756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812" y="1631026"/>
            <a:ext cx="357814" cy="357814"/>
          </a:xfrm>
          <a:prstGeom prst="rect">
            <a:avLst/>
          </a:prstGeom>
        </p:spPr>
      </p:pic>
      <p:pic>
        <p:nvPicPr>
          <p:cNvPr id="10241" name="Picture 1" descr="D:\[초등] 교과학습\2021년 1학기\1-4학년 21년 1학기 개발물\suh_0201_01_0001\common\contents\images\math\inequal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944" y="1679430"/>
            <a:ext cx="157817" cy="26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D:\[초등] 교과학습\2021년 1학기\1-4학년 21년 1학기 개발물\suh_0201_01_0001\common\contents\images\math\inequalIcon_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916" y="1664804"/>
            <a:ext cx="157817" cy="26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D:\[초등] 교과학습\2021년 1학기\1-4학년 21년 1학기 개발물\suh_0201_01_0001\common\contents\images\math\equalIc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905" y="1764408"/>
            <a:ext cx="166923" cy="9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1838046" y="2492896"/>
            <a:ext cx="3326830" cy="756084"/>
          </a:xfrm>
          <a:prstGeom prst="round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900" dirty="0">
                <a:latin typeface="+mn-ea"/>
              </a:rPr>
              <a:t>5</a:t>
            </a:r>
            <a:r>
              <a:rPr lang="en-US" altLang="ko-KR" sz="1900" dirty="0" smtClean="0">
                <a:latin typeface="+mn-ea"/>
              </a:rPr>
              <a:t>26</a:t>
            </a:r>
            <a:r>
              <a:rPr lang="ko-KR" altLang="en-US" sz="1900" dirty="0" smtClean="0">
                <a:latin typeface="+mn-ea"/>
              </a:rPr>
              <a:t>＋</a:t>
            </a:r>
            <a:r>
              <a:rPr lang="en-US" altLang="ko-KR" sz="1900" dirty="0" smtClean="0">
                <a:latin typeface="+mn-ea"/>
              </a:rPr>
              <a:t>168       428</a:t>
            </a:r>
            <a:r>
              <a:rPr lang="ko-KR" altLang="en-US" sz="1900" dirty="0" smtClean="0">
                <a:latin typeface="+mn-ea"/>
              </a:rPr>
              <a:t>＋</a:t>
            </a:r>
            <a:r>
              <a:rPr lang="en-US" altLang="ko-KR" sz="1900" dirty="0" smtClean="0">
                <a:latin typeface="+mn-ea"/>
              </a:rPr>
              <a:t>267</a:t>
            </a:r>
            <a:endParaRPr lang="ko-KR" altLang="en-US" sz="1900" dirty="0">
              <a:latin typeface="+mn-ea"/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659" y="2654461"/>
            <a:ext cx="432955" cy="432955"/>
          </a:xfrm>
          <a:prstGeom prst="rect">
            <a:avLst/>
          </a:prstGeom>
        </p:spPr>
      </p:pic>
      <p:pic>
        <p:nvPicPr>
          <p:cNvPr id="10244" name="Picture 4" descr="D:\[초등] 교과학습\2021년 1학기\1-4학년 21년 1학기 개발물\suh_0201_01_0001\common\contents\images\math\inequalIcon_2_blu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22948" y="2763084"/>
            <a:ext cx="140940" cy="21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748" y="5223954"/>
            <a:ext cx="1006894" cy="3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402"/>
          <a:stretch/>
        </p:blipFill>
        <p:spPr bwMode="auto">
          <a:xfrm>
            <a:off x="485681" y="5064548"/>
            <a:ext cx="6246559" cy="17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787"/>
          <a:stretch/>
        </p:blipFill>
        <p:spPr bwMode="auto">
          <a:xfrm>
            <a:off x="506206" y="3583381"/>
            <a:ext cx="6246559" cy="493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621276" y="3947476"/>
            <a:ext cx="5833737" cy="110170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smtClean="0">
                <a:solidFill>
                  <a:sysClr val="windowText" lastClr="000000"/>
                </a:solidFill>
              </a:rPr>
              <a:t>526</a:t>
            </a:r>
            <a:r>
              <a:rPr lang="ko-KR" altLang="en-US" sz="1800" dirty="0" smtClean="0">
                <a:solidFill>
                  <a:sysClr val="windowText" lastClr="000000"/>
                </a:solidFill>
              </a:rPr>
              <a:t>＋</a:t>
            </a:r>
            <a:r>
              <a:rPr lang="en-US" altLang="ko-KR" sz="1800" dirty="0" smtClean="0">
                <a:solidFill>
                  <a:sysClr val="windowText" lastClr="000000"/>
                </a:solidFill>
              </a:rPr>
              <a:t>168</a:t>
            </a:r>
            <a:r>
              <a:rPr lang="ko-KR" altLang="en-US" sz="1800" dirty="0" smtClean="0">
                <a:solidFill>
                  <a:sysClr val="windowText" lastClr="000000"/>
                </a:solidFill>
              </a:rPr>
              <a:t>＝</a:t>
            </a:r>
            <a:r>
              <a:rPr lang="en-US" altLang="ko-KR" sz="1800" dirty="0" smtClean="0">
                <a:solidFill>
                  <a:sysClr val="windowText" lastClr="000000"/>
                </a:solidFill>
              </a:rPr>
              <a:t>694</a:t>
            </a:r>
          </a:p>
          <a:p>
            <a:r>
              <a:rPr lang="en-US" altLang="ko-KR" sz="1800" dirty="0" smtClean="0">
                <a:solidFill>
                  <a:sysClr val="windowText" lastClr="000000"/>
                </a:solidFill>
              </a:rPr>
              <a:t>428</a:t>
            </a:r>
            <a:r>
              <a:rPr lang="ko-KR" altLang="en-US" sz="1800" dirty="0" smtClean="0">
                <a:solidFill>
                  <a:sysClr val="windowText" lastClr="000000"/>
                </a:solidFill>
              </a:rPr>
              <a:t>＋</a:t>
            </a:r>
            <a:r>
              <a:rPr lang="en-US" altLang="ko-KR" sz="1800" dirty="0" smtClean="0">
                <a:solidFill>
                  <a:sysClr val="windowText" lastClr="000000"/>
                </a:solidFill>
              </a:rPr>
              <a:t>267</a:t>
            </a:r>
            <a:r>
              <a:rPr lang="ko-KR" altLang="en-US" sz="1800" dirty="0" smtClean="0">
                <a:solidFill>
                  <a:sysClr val="windowText" lastClr="000000"/>
                </a:solidFill>
              </a:rPr>
              <a:t>＝</a:t>
            </a:r>
            <a:r>
              <a:rPr lang="en-US" altLang="ko-KR" sz="1800" dirty="0">
                <a:solidFill>
                  <a:sysClr val="windowText" lastClr="000000"/>
                </a:solidFill>
              </a:rPr>
              <a:t>6</a:t>
            </a:r>
            <a:r>
              <a:rPr lang="en-US" altLang="ko-KR" sz="1800" dirty="0" smtClean="0">
                <a:solidFill>
                  <a:sysClr val="windowText" lastClr="000000"/>
                </a:solidFill>
              </a:rPr>
              <a:t>95</a:t>
            </a:r>
            <a:endParaRPr lang="ko-KR" altLang="en-US" sz="1800" dirty="0">
              <a:solidFill>
                <a:sysClr val="windowText" lastClr="0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018371" y="1092168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7382609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suh_p_0301_01_0003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덧셈을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TextBox 43"/>
          <p:cNvSpPr txBox="1"/>
          <p:nvPr/>
        </p:nvSpPr>
        <p:spPr>
          <a:xfrm>
            <a:off x="575556" y="1635768"/>
            <a:ext cx="6192688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개미집에 병정개미가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345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마리 있고 일개미는 병정개미보다</a:t>
            </a:r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536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마리 더 많습니다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일개미는 모두 몇 마리인지 구하시오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" name="TextBox 84"/>
          <p:cNvSpPr txBox="1"/>
          <p:nvPr/>
        </p:nvSpPr>
        <p:spPr>
          <a:xfrm>
            <a:off x="7018371" y="1092168"/>
            <a:ext cx="21256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(4~8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4"/>
              </a:rPr>
              <a:t>https://cdata2.tsherpa.co.kr/tsherpa/MultiMedia/Flash/2020/curri/index.html?flashxmlnum=yuni4856&amp;classa=A8-C1-31-MM-MM-04-02-03-0-0-0-0&amp;classno=MM_31_04/suh_0301_01_0003/suh_0301_01_0003_401_1.html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‘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마리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’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텍스트를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답박스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안쪽이 아닌 오른쪽 옆에 써주세요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순서도: 대체 처리 51"/>
          <p:cNvSpPr/>
          <p:nvPr/>
        </p:nvSpPr>
        <p:spPr>
          <a:xfrm>
            <a:off x="2538964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순서도: 대체 처리 52"/>
          <p:cNvSpPr/>
          <p:nvPr/>
        </p:nvSpPr>
        <p:spPr>
          <a:xfrm>
            <a:off x="3059832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순서도: 대체 처리 53"/>
          <p:cNvSpPr/>
          <p:nvPr/>
        </p:nvSpPr>
        <p:spPr>
          <a:xfrm>
            <a:off x="3587844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순서도: 대체 처리 54"/>
          <p:cNvSpPr/>
          <p:nvPr/>
        </p:nvSpPr>
        <p:spPr>
          <a:xfrm>
            <a:off x="4108712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순서도: 대체 처리 55"/>
          <p:cNvSpPr/>
          <p:nvPr/>
        </p:nvSpPr>
        <p:spPr>
          <a:xfrm>
            <a:off x="4644008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순서도: 대체 처리 56"/>
          <p:cNvSpPr/>
          <p:nvPr/>
        </p:nvSpPr>
        <p:spPr>
          <a:xfrm>
            <a:off x="5164876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순서도: 대체 처리 57"/>
          <p:cNvSpPr/>
          <p:nvPr/>
        </p:nvSpPr>
        <p:spPr>
          <a:xfrm>
            <a:off x="5692888" y="980728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rgbClr val="AE7C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000" b="1" dirty="0">
              <a:solidFill>
                <a:srgbClr val="AE7C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순서도: 대체 처리 58"/>
          <p:cNvSpPr/>
          <p:nvPr/>
        </p:nvSpPr>
        <p:spPr>
          <a:xfrm>
            <a:off x="6213756" y="980728"/>
            <a:ext cx="482514" cy="252028"/>
          </a:xfrm>
          <a:prstGeom prst="flowChartAlternateProcess">
            <a:avLst/>
          </a:prstGeom>
          <a:solidFill>
            <a:srgbClr val="AE7C6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7" name="Picture 4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717" y="2362336"/>
            <a:ext cx="923810" cy="312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4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550" y="2359084"/>
            <a:ext cx="754662" cy="318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직선 연결선 3"/>
          <p:cNvCxnSpPr/>
          <p:nvPr/>
        </p:nvCxnSpPr>
        <p:spPr bwMode="auto">
          <a:xfrm>
            <a:off x="683568" y="1952836"/>
            <a:ext cx="5771445" cy="0"/>
          </a:xfrm>
          <a:prstGeom prst="line">
            <a:avLst/>
          </a:prstGeom>
          <a:noFill/>
          <a:ln w="28575" cap="flat" cmpd="sng" algn="ctr">
            <a:solidFill>
              <a:srgbClr val="F2771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직선 연결선 7"/>
          <p:cNvCxnSpPr/>
          <p:nvPr/>
        </p:nvCxnSpPr>
        <p:spPr bwMode="auto">
          <a:xfrm>
            <a:off x="2821356" y="2276872"/>
            <a:ext cx="3708866" cy="0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759" y="4545124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213" y="4545124"/>
            <a:ext cx="457013" cy="3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1983645" y="4578338"/>
            <a:ext cx="179626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345+536=881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346" y="4919004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4608004" y="4544688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881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660" y="4863465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5138553" y="4549009"/>
            <a:ext cx="72959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마리</a:t>
            </a:r>
          </a:p>
        </p:txBody>
      </p:sp>
      <p:sp>
        <p:nvSpPr>
          <p:cNvPr id="32" name="타원 31"/>
          <p:cNvSpPr/>
          <p:nvPr/>
        </p:nvSpPr>
        <p:spPr>
          <a:xfrm>
            <a:off x="5751626" y="44011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10"/>
          <a:srcRect l="67325" t="29700" r="17713" b="49300"/>
          <a:stretch/>
        </p:blipFill>
        <p:spPr>
          <a:xfrm>
            <a:off x="2260199" y="2454278"/>
            <a:ext cx="2698334" cy="2130264"/>
          </a:xfrm>
          <a:prstGeom prst="rect">
            <a:avLst/>
          </a:prstGeom>
        </p:spPr>
      </p:pic>
      <p:cxnSp>
        <p:nvCxnSpPr>
          <p:cNvPr id="36" name="직선 연결선 35"/>
          <p:cNvCxnSpPr/>
          <p:nvPr/>
        </p:nvCxnSpPr>
        <p:spPr bwMode="auto">
          <a:xfrm>
            <a:off x="656623" y="2276872"/>
            <a:ext cx="1971161" cy="0"/>
          </a:xfrm>
          <a:prstGeom prst="line">
            <a:avLst/>
          </a:prstGeom>
          <a:noFill/>
          <a:ln w="28575" cap="flat" cmpd="sng" algn="ctr">
            <a:solidFill>
              <a:srgbClr val="F2771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81192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 descr="D:\★[초등] 교사용DVD 자료\수학(박) 3-1 지도서\app\resource\contents\lesson01\ops\lesson01\images\mm_31_1_02_02_01\b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3" t="2244" r="7512"/>
          <a:stretch/>
        </p:blipFill>
        <p:spPr bwMode="auto">
          <a:xfrm>
            <a:off x="279686" y="1556792"/>
            <a:ext cx="3072267" cy="392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이벤트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확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및 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아래 교과서 그림처럼 여학생 좌우 반전 해주세요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모든 탭 공통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문제에서 구하려는 것은 무엇인가요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313" y="5217072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3133242" y="49255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suh_p_0301_01_0003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덧셈을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317523" y="1265197"/>
            <a:ext cx="630741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물음 </a:t>
            </a:r>
            <a:r>
              <a:rPr lang="en-US" altLang="ko-KR" sz="1100" b="1" dirty="0" smtClean="0"/>
              <a:t>2</a:t>
            </a:r>
            <a:endParaRPr lang="ko-KR" altLang="en-US" sz="1100" b="1" dirty="0"/>
          </a:p>
        </p:txBody>
      </p:sp>
      <p:sp>
        <p:nvSpPr>
          <p:cNvPr id="39" name="직사각형 38"/>
          <p:cNvSpPr/>
          <p:nvPr/>
        </p:nvSpPr>
        <p:spPr>
          <a:xfrm>
            <a:off x="5646183" y="1253742"/>
            <a:ext cx="630741" cy="255591"/>
          </a:xfrm>
          <a:prstGeom prst="rect">
            <a:avLst/>
          </a:prstGeom>
          <a:solidFill>
            <a:srgbClr val="AE7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물음 </a:t>
            </a:r>
            <a:r>
              <a:rPr lang="en-US" altLang="ko-KR" sz="1100" b="1" dirty="0" smtClean="0"/>
              <a:t>1</a:t>
            </a:r>
            <a:endParaRPr lang="ko-KR" altLang="en-US" sz="1100" b="1" dirty="0"/>
          </a:p>
        </p:txBody>
      </p:sp>
      <p:sp>
        <p:nvSpPr>
          <p:cNvPr id="46" name="타원 45"/>
          <p:cNvSpPr/>
          <p:nvPr/>
        </p:nvSpPr>
        <p:spPr>
          <a:xfrm>
            <a:off x="5402688" y="10696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894212" y="2258709"/>
            <a:ext cx="2965698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b="1" dirty="0" err="1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드론</a:t>
            </a:r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축구 경기를 보러 온 사람은 모두 몇 명인지 구하려고 합니다</a:t>
            </a:r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2893" y="3198293"/>
            <a:ext cx="360000" cy="355000"/>
          </a:xfrm>
          <a:prstGeom prst="rect">
            <a:avLst/>
          </a:prstGeom>
        </p:spPr>
      </p:pic>
      <p:graphicFrame>
        <p:nvGraphicFramePr>
          <p:cNvPr id="2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355490"/>
              </p:ext>
            </p:extLst>
          </p:nvPr>
        </p:nvGraphicFramePr>
        <p:xfrm>
          <a:off x="115384" y="6129300"/>
          <a:ext cx="6688864" cy="4572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bg.png </a:t>
                      </a: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 그림 사용해서 사람 부분만 잘라주세요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박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 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\app\resource\contents\lesson01\ops\lesson01\images\mm_31_1_02_02_01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156" y="4267467"/>
            <a:ext cx="2548944" cy="2161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타원 32"/>
          <p:cNvSpPr/>
          <p:nvPr/>
        </p:nvSpPr>
        <p:spPr>
          <a:xfrm>
            <a:off x="1308387" y="371703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64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63844" y="692696"/>
            <a:ext cx="6912260" cy="51125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050" name="Picture 2" descr="D:\★[초등] 교사용DVD 자료\수학(박) 3-1 지도서\app\resource\contents\lesson01\ops\lesson01\images\mm_31_1_02_02_01\b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0" r="5684"/>
          <a:stretch/>
        </p:blipFill>
        <p:spPr bwMode="auto">
          <a:xfrm>
            <a:off x="63843" y="692696"/>
            <a:ext cx="6912261" cy="501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154" y="695549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suh_p_0301_01_0003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덧셈을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3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05793"/>
              </p:ext>
            </p:extLst>
          </p:nvPr>
        </p:nvGraphicFramePr>
        <p:xfrm>
          <a:off x="115384" y="6129300"/>
          <a:ext cx="6688864" cy="4572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bg.png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박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 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\app\resource\contents\lesson01\ops\lesson01\images\mm_31_1_02_02_01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054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확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버튼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 최대한 크게 넣고 텍스트 삭제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아래 교과서 그림처럼 여학생 좌우 반전해주세요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0" y="1624728"/>
            <a:ext cx="3333377" cy="27460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279018" y="162472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964" y="4149080"/>
            <a:ext cx="2548944" cy="2161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타원 15"/>
          <p:cNvSpPr/>
          <p:nvPr/>
        </p:nvSpPr>
        <p:spPr>
          <a:xfrm>
            <a:off x="4463988" y="360902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375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문제에서 알 수 있는 것은 무엇인가요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suh_p_0301_01_0003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덧셈을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317523" y="1265197"/>
            <a:ext cx="630741" cy="255591"/>
          </a:xfrm>
          <a:prstGeom prst="rect">
            <a:avLst/>
          </a:prstGeom>
          <a:solidFill>
            <a:srgbClr val="AE7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물음 </a:t>
            </a:r>
            <a:r>
              <a:rPr lang="en-US" altLang="ko-KR" sz="1100" b="1" dirty="0" smtClean="0"/>
              <a:t>2</a:t>
            </a:r>
            <a:endParaRPr lang="ko-KR" altLang="en-US" sz="1100" b="1" dirty="0"/>
          </a:p>
        </p:txBody>
      </p:sp>
      <p:sp>
        <p:nvSpPr>
          <p:cNvPr id="39" name="직사각형 38"/>
          <p:cNvSpPr/>
          <p:nvPr/>
        </p:nvSpPr>
        <p:spPr>
          <a:xfrm>
            <a:off x="5646183" y="1253742"/>
            <a:ext cx="630741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물음 </a:t>
            </a:r>
            <a:r>
              <a:rPr lang="en-US" altLang="ko-KR" sz="1100" b="1" dirty="0" smtClean="0"/>
              <a:t>1</a:t>
            </a:r>
            <a:endParaRPr lang="ko-KR" altLang="en-US" sz="11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3894212" y="2258709"/>
            <a:ext cx="2965698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남자는 </a:t>
            </a:r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132</a:t>
            </a:r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여자는 </a:t>
            </a:r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129</a:t>
            </a:r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 보러 왔습니다</a:t>
            </a:r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5980" y="2550040"/>
            <a:ext cx="360000" cy="355000"/>
          </a:xfrm>
          <a:prstGeom prst="rect">
            <a:avLst/>
          </a:prstGeom>
        </p:spPr>
      </p:pic>
      <p:pic>
        <p:nvPicPr>
          <p:cNvPr id="22" name="Picture 2" descr="D:\★[초등] 교사용DVD 자료\수학(박) 3-1 지도서\app\resource\contents\lesson01\ops\lesson01\images\mm_31_1_02_02_01\bg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3" t="2244" r="7512"/>
          <a:stretch/>
        </p:blipFill>
        <p:spPr bwMode="auto">
          <a:xfrm>
            <a:off x="279686" y="1556792"/>
            <a:ext cx="3072267" cy="392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313" y="5217072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972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15060" y="4805316"/>
            <a:ext cx="6053781" cy="5400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52519" y="2096852"/>
            <a:ext cx="564767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err="1" smtClean="0">
                <a:latin typeface="맑은 고딕" pitchFamily="50" charset="-127"/>
                <a:ea typeface="맑은 고딕" pitchFamily="50" charset="-127"/>
              </a:rPr>
              <a:t>받아올림이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한 번 있는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세 자리 수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)+(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세 자리 수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의 계산 결과를 어림할 수 있습니다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이번 시간에 배울 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준비물 클릭 시 박스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엑스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버튼으로 닫기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이번 시간에는 무엇을 배울까요</a:t>
            </a:r>
            <a:r>
              <a:rPr lang="en-US" altLang="ko-KR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suh_p_0301_01_0003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91276" y="1485945"/>
            <a:ext cx="16409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b="1" u="sng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 </a:t>
            </a:r>
            <a:r>
              <a:rPr lang="en-US" altLang="ko-KR" sz="1050" b="1" u="sng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14~15</a:t>
            </a:r>
            <a:r>
              <a:rPr lang="ko-KR" altLang="en-US" sz="1050" b="1" u="sng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en-US" altLang="ko-KR" sz="1050" b="1" u="sng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r"/>
            <a:r>
              <a:rPr lang="ko-KR" altLang="en-US" sz="1050" b="1" u="sng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 익힘 </a:t>
            </a:r>
            <a:r>
              <a:rPr lang="en-US" altLang="ko-KR" sz="1050" b="1" u="sng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10~11</a:t>
            </a:r>
            <a:r>
              <a:rPr lang="ko-KR" altLang="en-US" sz="1050" b="1" u="sng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ko-KR" altLang="en-US" sz="1050" b="1" u="sng" dirty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15" y="2219466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덧셈을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977172"/>
            <a:ext cx="790098" cy="61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55576" y="4921423"/>
            <a:ext cx="511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수 모형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939455" y="109216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271933" y="465926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3852" y="2792251"/>
            <a:ext cx="564767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err="1" smtClean="0">
                <a:latin typeface="맑은 고딕" pitchFamily="50" charset="-127"/>
                <a:ea typeface="맑은 고딕" pitchFamily="50" charset="-127"/>
              </a:rPr>
              <a:t>받아올림이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한 번 있는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세 자리 수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)+(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세 자리 수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의 계산 원리를 이해하고 계산할 수 있습니다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8" y="290354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532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7482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b="1" u="sng" spc="-150" dirty="0" err="1" smtClean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드론</a:t>
            </a:r>
            <a:r>
              <a:rPr lang="ko-KR" altLang="en-US" sz="1800" b="1" u="sng" spc="-150" dirty="0" smtClean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축구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 경기를 보러 온 사람은 모두 몇 명인지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4555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예 약물 추가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드론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축구 클릭하면 단어 설명하는 미니 팝업 뜸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하단 링크 참고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000" dirty="0" smtClean="0">
              <a:hlinkClick r:id="rId2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dirty="0" smtClean="0">
                <a:hlinkClick r:id="rId2"/>
              </a:rPr>
              <a:t>https</a:t>
            </a:r>
            <a:r>
              <a:rPr lang="en-US" altLang="ko-KR" sz="1000" dirty="0">
                <a:hlinkClick r:id="rId2"/>
              </a:rPr>
              <a:t>://cdata2.tsherpa.co.kr/tsherpa/MultiMedia/Flash/2020/curri/index.html?flashxmlnum=tsherpa&amp;classa=A8-C1-41-SS-SS-04-01-02-03-0-0-0&amp;classno=SS_41_04/so_0401_0102_0004/so_0401_0102_0004_204.html</a:t>
            </a:r>
            <a:endParaRPr lang="en-US" altLang="ko-KR" sz="1000" dirty="0"/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4985375" y="1388227"/>
            <a:ext cx="630741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물음 </a:t>
            </a:r>
            <a:r>
              <a:rPr lang="en-US" altLang="ko-KR" sz="1100" b="1" dirty="0" smtClean="0"/>
              <a:t>2</a:t>
            </a:r>
            <a:endParaRPr lang="ko-KR" altLang="en-US" sz="1100" b="1" dirty="0"/>
          </a:p>
        </p:txBody>
      </p:sp>
      <p:sp>
        <p:nvSpPr>
          <p:cNvPr id="37" name="TextBox 43"/>
          <p:cNvSpPr txBox="1"/>
          <p:nvPr/>
        </p:nvSpPr>
        <p:spPr>
          <a:xfrm>
            <a:off x="389043" y="1700808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드론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축구 경기를 보러 온 사람은 모두 몇 명일지 어림해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3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suh_p_0301_01_0003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덧셈을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2761572" y="2443375"/>
            <a:ext cx="152643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260</a:t>
            </a:r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명쯤</a:t>
            </a:r>
          </a:p>
        </p:txBody>
      </p:sp>
      <p:pic>
        <p:nvPicPr>
          <p:cNvPr id="4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147" y="2764658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651" y="5231608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타원 53"/>
          <p:cNvSpPr/>
          <p:nvPr/>
        </p:nvSpPr>
        <p:spPr>
          <a:xfrm>
            <a:off x="5790382" y="508555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468651"/>
            <a:ext cx="396848" cy="318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직사각형 57"/>
          <p:cNvSpPr/>
          <p:nvPr/>
        </p:nvSpPr>
        <p:spPr>
          <a:xfrm>
            <a:off x="4314035" y="1385398"/>
            <a:ext cx="630741" cy="255591"/>
          </a:xfrm>
          <a:prstGeom prst="rect">
            <a:avLst/>
          </a:prstGeom>
          <a:solidFill>
            <a:srgbClr val="AE7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물음 </a:t>
            </a:r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59" name="타원 58"/>
          <p:cNvSpPr/>
          <p:nvPr/>
        </p:nvSpPr>
        <p:spPr>
          <a:xfrm>
            <a:off x="2371790" y="22896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317523" y="1388227"/>
            <a:ext cx="630741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물음 </a:t>
            </a:r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61" name="직사각형 60"/>
          <p:cNvSpPr/>
          <p:nvPr/>
        </p:nvSpPr>
        <p:spPr>
          <a:xfrm>
            <a:off x="5646183" y="1376772"/>
            <a:ext cx="630741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물음 </a:t>
            </a:r>
            <a:r>
              <a:rPr lang="en-US" altLang="ko-KR" sz="1100" b="1" dirty="0" smtClean="0"/>
              <a:t>3</a:t>
            </a:r>
            <a:endParaRPr lang="ko-KR" altLang="en-US" sz="1100" b="1" dirty="0"/>
          </a:p>
        </p:txBody>
      </p:sp>
      <p:sp>
        <p:nvSpPr>
          <p:cNvPr id="56" name="타원 55"/>
          <p:cNvSpPr/>
          <p:nvPr/>
        </p:nvSpPr>
        <p:spPr>
          <a:xfrm>
            <a:off x="4017497" y="138539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279191" y="124569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774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7482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b="1" u="sng" spc="-150" dirty="0" err="1" smtClean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드론</a:t>
            </a:r>
            <a:r>
              <a:rPr lang="ko-KR" altLang="en-US" sz="1800" b="1" u="sng" spc="-150" dirty="0" smtClean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축구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 경기를 보러 온 사람은 모두 몇 명인지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4985375" y="1388227"/>
            <a:ext cx="630741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물음 </a:t>
            </a:r>
            <a:r>
              <a:rPr lang="en-US" altLang="ko-KR" sz="1100" b="1" dirty="0" smtClean="0"/>
              <a:t>2</a:t>
            </a:r>
            <a:endParaRPr lang="ko-KR" altLang="en-US" sz="1100" b="1" dirty="0"/>
          </a:p>
        </p:txBody>
      </p:sp>
      <p:sp>
        <p:nvSpPr>
          <p:cNvPr id="37" name="TextBox 43"/>
          <p:cNvSpPr txBox="1"/>
          <p:nvPr/>
        </p:nvSpPr>
        <p:spPr>
          <a:xfrm>
            <a:off x="389043" y="1700808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드론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축구 경기를 보러 온 사람은 모두 몇 명일지 어림해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3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suh_p_0301_01_0003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덧셈을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651" y="5231608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직사각형 57"/>
          <p:cNvSpPr/>
          <p:nvPr/>
        </p:nvSpPr>
        <p:spPr>
          <a:xfrm>
            <a:off x="4314035" y="1385398"/>
            <a:ext cx="630741" cy="255591"/>
          </a:xfrm>
          <a:prstGeom prst="rect">
            <a:avLst/>
          </a:prstGeom>
          <a:solidFill>
            <a:srgbClr val="AE7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물음 </a:t>
            </a:r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0" name="직사각형 59"/>
          <p:cNvSpPr/>
          <p:nvPr/>
        </p:nvSpPr>
        <p:spPr>
          <a:xfrm>
            <a:off x="6317523" y="1388227"/>
            <a:ext cx="630741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물음 </a:t>
            </a:r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61" name="직사각형 60"/>
          <p:cNvSpPr/>
          <p:nvPr/>
        </p:nvSpPr>
        <p:spPr>
          <a:xfrm>
            <a:off x="5646183" y="1376772"/>
            <a:ext cx="630741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물음 </a:t>
            </a:r>
            <a:r>
              <a:rPr lang="en-US" altLang="ko-KR" sz="1100" b="1" dirty="0" smtClean="0"/>
              <a:t>3</a:t>
            </a:r>
            <a:endParaRPr lang="ko-KR" altLang="en-US" sz="1100" b="1" dirty="0"/>
          </a:p>
        </p:txBody>
      </p:sp>
      <p:sp>
        <p:nvSpPr>
          <p:cNvPr id="2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b="1" dirty="0" err="1" smtClean="0">
                <a:latin typeface="맑은 고딕" pitchFamily="50" charset="-127"/>
                <a:ea typeface="맑은 고딕" pitchFamily="50" charset="-127"/>
              </a:rPr>
              <a:t>드론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축구 단어 설명 팝업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나올 때의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07" y="1385398"/>
            <a:ext cx="3666850" cy="1011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630629" y="1379320"/>
            <a:ext cx="995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드론</a:t>
            </a:r>
            <a:r>
              <a:rPr lang="ko-KR" altLang="en-US" sz="1600" spc="-15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축구</a:t>
            </a:r>
            <a:endParaRPr lang="en-US" altLang="ko-KR" sz="1600" spc="-15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97439" y="1780964"/>
            <a:ext cx="3509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 err="1" smtClean="0">
                <a:latin typeface="맑은 고딕" pitchFamily="50" charset="-127"/>
                <a:ea typeface="맑은 고딕" pitchFamily="50" charset="-127"/>
              </a:rPr>
              <a:t>드론을</a:t>
            </a:r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 공으로 삼아 축구처럼 골대에 넣는 경기</a:t>
            </a:r>
            <a:endParaRPr lang="en-US" altLang="ko-KR" sz="16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761572" y="2443375"/>
            <a:ext cx="152643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260</a:t>
            </a:r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명쯤</a:t>
            </a:r>
          </a:p>
        </p:txBody>
      </p:sp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147" y="2764658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468651"/>
            <a:ext cx="396848" cy="318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716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42288</TotalTime>
  <Words>3184</Words>
  <Application>Microsoft Office PowerPoint</Application>
  <PresentationFormat>화면 슬라이드 쇼(4:3)</PresentationFormat>
  <Paragraphs>978</Paragraphs>
  <Slides>34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5" baseType="lpstr"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김윤희</cp:lastModifiedBy>
  <cp:revision>7158</cp:revision>
  <dcterms:created xsi:type="dcterms:W3CDTF">2008-07-15T12:19:11Z</dcterms:created>
  <dcterms:modified xsi:type="dcterms:W3CDTF">2022-01-05T04:13:08Z</dcterms:modified>
</cp:coreProperties>
</file>